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Lst>
  <p:notesMasterIdLst>
    <p:notesMasterId r:id="rId28"/>
  </p:notesMasterIdLst>
  <p:sldIdLst>
    <p:sldId id="277" r:id="rId4"/>
    <p:sldId id="279" r:id="rId5"/>
    <p:sldId id="278" r:id="rId6"/>
    <p:sldId id="273" r:id="rId7"/>
    <p:sldId id="274" r:id="rId8"/>
    <p:sldId id="272" r:id="rId9"/>
    <p:sldId id="257" r:id="rId10"/>
    <p:sldId id="261" r:id="rId11"/>
    <p:sldId id="267" r:id="rId12"/>
    <p:sldId id="276" r:id="rId13"/>
    <p:sldId id="268" r:id="rId14"/>
    <p:sldId id="269" r:id="rId15"/>
    <p:sldId id="270" r:id="rId16"/>
    <p:sldId id="258" r:id="rId17"/>
    <p:sldId id="259" r:id="rId18"/>
    <p:sldId id="260" r:id="rId19"/>
    <p:sldId id="263" r:id="rId20"/>
    <p:sldId id="264" r:id="rId21"/>
    <p:sldId id="265" r:id="rId22"/>
    <p:sldId id="262" r:id="rId23"/>
    <p:sldId id="275" r:id="rId24"/>
    <p:sldId id="283" r:id="rId25"/>
    <p:sldId id="284"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14" userDrawn="1">
          <p15:clr>
            <a:srgbClr val="A4A3A4"/>
          </p15:clr>
        </p15:guide>
        <p15:guide id="4" pos="4951" userDrawn="1">
          <p15:clr>
            <a:srgbClr val="A4A3A4"/>
          </p15:clr>
        </p15:guide>
        <p15:guide id="5" pos="6425" userDrawn="1">
          <p15:clr>
            <a:srgbClr val="A4A3A4"/>
          </p15:clr>
        </p15:guide>
        <p15:guide id="6" pos="5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00CC99"/>
    <a:srgbClr val="6666FF"/>
    <a:srgbClr val="66FF66"/>
    <a:srgbClr val="3399FF"/>
    <a:srgbClr val="008000"/>
    <a:srgbClr val="4F98A3"/>
    <a:srgbClr val="00FFFF"/>
    <a:srgbClr val="4F9DE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7" d="100"/>
          <a:sy n="87" d="100"/>
        </p:scale>
        <p:origin x="528" y="67"/>
      </p:cViewPr>
      <p:guideLst>
        <p:guide orient="horz" pos="2160"/>
        <p:guide pos="3840"/>
        <p:guide orient="horz" pos="414"/>
        <p:guide pos="4951"/>
        <p:guide pos="6425"/>
        <p:guide pos="5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F0E59-52A5-4878-A0A4-D1FBB289D224}"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A1386-35D4-4134-B197-B198062D0D34}" type="slidenum">
              <a:rPr lang="en-US" smtClean="0"/>
              <a:t>‹#›</a:t>
            </a:fld>
            <a:endParaRPr lang="en-US"/>
          </a:p>
        </p:txBody>
      </p:sp>
    </p:spTree>
    <p:extLst>
      <p:ext uri="{BB962C8B-B14F-4D97-AF65-F5344CB8AC3E}">
        <p14:creationId xmlns:p14="http://schemas.microsoft.com/office/powerpoint/2010/main" val="23050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69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67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975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9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6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04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43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46E9-4CB0-43F6-A916-053CF7709B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6203BE-EC23-495C-8841-51FA4F72B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573F7-F0DF-4642-85B3-DBA6BE1E26AA}"/>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7AE8EB54-3F94-4E10-BF6D-BDEFE0E16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70253-83EE-4735-92A1-F20990DCCE63}"/>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3775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0DA0-D371-49CF-A9C3-997E8C045A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75B156-CF40-4181-9468-5376C9664F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CA6F0-B323-4CCE-A22E-A36D22FFE64F}"/>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459D74D6-B97C-4E1D-AD01-E0C8FFF9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23588-5838-4606-B80C-5CE6DEF88BAE}"/>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4111364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26916-25B6-4C97-907D-99A004E03E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23DF1C-9F78-46EC-88A1-35BD3596D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B93A9-3164-4BF2-BEA2-2D0A9EF70975}"/>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E7B495DA-E9D2-49EF-9038-447E7ED87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58D91-7DDE-4B9D-9DF5-9980F41FB99F}"/>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1229264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513939"/>
            <a:ext cx="5219600" cy="1046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3674613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8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9323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27933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2" y="0"/>
            <a:ext cx="5460903" cy="6858000"/>
          </a:xfrm>
          <a:prstGeom prst="rect">
            <a:avLst/>
          </a:prstGeom>
          <a:noFill/>
          <a:ln>
            <a:noFill/>
          </a:ln>
        </p:spPr>
      </p:pic>
      <p:sp>
        <p:nvSpPr>
          <p:cNvPr id="11" name="Google Shape;11;p2"/>
          <p:cNvSpPr txBox="1">
            <a:spLocks noGrp="1"/>
          </p:cNvSpPr>
          <p:nvPr>
            <p:ph type="ctrTitle"/>
          </p:nvPr>
        </p:nvSpPr>
        <p:spPr>
          <a:xfrm>
            <a:off x="4277500" y="4382967"/>
            <a:ext cx="7000400" cy="15464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7996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513939"/>
            <a:ext cx="5219600" cy="1046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143059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5"/>
            <a:ext cx="12192000" cy="6858017"/>
          </a:xfrm>
          <a:prstGeom prst="rect">
            <a:avLst/>
          </a:prstGeom>
          <a:noFill/>
          <a:ln>
            <a:noFill/>
          </a:ln>
        </p:spPr>
      </p:pic>
      <p:sp>
        <p:nvSpPr>
          <p:cNvPr id="19" name="Google Shape;19;p4"/>
          <p:cNvSpPr txBox="1">
            <a:spLocks noGrp="1"/>
          </p:cNvSpPr>
          <p:nvPr>
            <p:ph type="body" idx="1"/>
          </p:nvPr>
        </p:nvSpPr>
        <p:spPr>
          <a:xfrm>
            <a:off x="3311133" y="1114833"/>
            <a:ext cx="5569600" cy="4628400"/>
          </a:xfrm>
          <a:prstGeom prst="rect">
            <a:avLst/>
          </a:prstGeom>
        </p:spPr>
        <p:txBody>
          <a:bodyPr spcFirstLastPara="1" wrap="square" lIns="91425" tIns="91425" rIns="91425" bIns="91425" anchor="ctr" anchorCtr="0"/>
          <a:lstStyle>
            <a:lvl1pPr marL="609585" lvl="0" indent="-507987" algn="ctr" rtl="0">
              <a:spcBef>
                <a:spcPts val="800"/>
              </a:spcBef>
              <a:spcAft>
                <a:spcPts val="0"/>
              </a:spcAft>
              <a:buClr>
                <a:srgbClr val="FFFFFF"/>
              </a:buClr>
              <a:buSzPts val="2400"/>
              <a:buChar char="×"/>
              <a:defRPr sz="3200" i="1">
                <a:solidFill>
                  <a:srgbClr val="FFFFFF"/>
                </a:solidFill>
              </a:defRPr>
            </a:lvl1pPr>
            <a:lvl2pPr marL="1219170" lvl="1" indent="-507987" algn="ctr" rtl="0">
              <a:spcBef>
                <a:spcPts val="0"/>
              </a:spcBef>
              <a:spcAft>
                <a:spcPts val="0"/>
              </a:spcAft>
              <a:buClr>
                <a:srgbClr val="FFFFFF"/>
              </a:buClr>
              <a:buSzPts val="2400"/>
              <a:buChar char="×"/>
              <a:defRPr sz="3200" i="1">
                <a:solidFill>
                  <a:srgbClr val="FFFFFF"/>
                </a:solidFill>
              </a:defRPr>
            </a:lvl2pPr>
            <a:lvl3pPr marL="1828754" lvl="2" indent="-507987" algn="ctr" rtl="0">
              <a:spcBef>
                <a:spcPts val="0"/>
              </a:spcBef>
              <a:spcAft>
                <a:spcPts val="0"/>
              </a:spcAft>
              <a:buClr>
                <a:srgbClr val="FFFFFF"/>
              </a:buClr>
              <a:buSzPts val="2400"/>
              <a:buChar char="×"/>
              <a:defRPr sz="3200" i="1">
                <a:solidFill>
                  <a:srgbClr val="FFFFFF"/>
                </a:solidFill>
              </a:defRPr>
            </a:lvl3pPr>
            <a:lvl4pPr marL="2438339" lvl="3" indent="-507987" algn="ctr" rtl="0">
              <a:spcBef>
                <a:spcPts val="0"/>
              </a:spcBef>
              <a:spcAft>
                <a:spcPts val="0"/>
              </a:spcAft>
              <a:buClr>
                <a:srgbClr val="FFFFFF"/>
              </a:buClr>
              <a:buSzPts val="2400"/>
              <a:buChar char="×"/>
              <a:defRPr sz="3200" i="1">
                <a:solidFill>
                  <a:srgbClr val="FFFFFF"/>
                </a:solidFill>
              </a:defRPr>
            </a:lvl4pPr>
            <a:lvl5pPr marL="3047924" lvl="4" indent="-507987" algn="ctr" rtl="0">
              <a:spcBef>
                <a:spcPts val="0"/>
              </a:spcBef>
              <a:spcAft>
                <a:spcPts val="0"/>
              </a:spcAft>
              <a:buClr>
                <a:srgbClr val="FFFFFF"/>
              </a:buClr>
              <a:buSzPts val="2400"/>
              <a:buChar char="○"/>
              <a:defRPr sz="3200" i="1">
                <a:solidFill>
                  <a:srgbClr val="FFFFFF"/>
                </a:solidFill>
              </a:defRPr>
            </a:lvl5pPr>
            <a:lvl6pPr marL="3657509" lvl="5" indent="-507987" algn="ctr" rtl="0">
              <a:spcBef>
                <a:spcPts val="0"/>
              </a:spcBef>
              <a:spcAft>
                <a:spcPts val="0"/>
              </a:spcAft>
              <a:buClr>
                <a:srgbClr val="FFFFFF"/>
              </a:buClr>
              <a:buSzPts val="2400"/>
              <a:buChar char="■"/>
              <a:defRPr sz="3200" i="1">
                <a:solidFill>
                  <a:srgbClr val="FFFFFF"/>
                </a:solidFill>
              </a:defRPr>
            </a:lvl6pPr>
            <a:lvl7pPr marL="4267093" lvl="6" indent="-507987" algn="ctr" rtl="0">
              <a:spcBef>
                <a:spcPts val="0"/>
              </a:spcBef>
              <a:spcAft>
                <a:spcPts val="0"/>
              </a:spcAft>
              <a:buClr>
                <a:srgbClr val="FFFFFF"/>
              </a:buClr>
              <a:buSzPts val="2400"/>
              <a:buChar char="●"/>
              <a:defRPr sz="3200" i="1">
                <a:solidFill>
                  <a:srgbClr val="FFFFFF"/>
                </a:solidFill>
              </a:defRPr>
            </a:lvl7pPr>
            <a:lvl8pPr marL="4876678" lvl="7" indent="-507987" algn="ctr" rtl="0">
              <a:spcBef>
                <a:spcPts val="0"/>
              </a:spcBef>
              <a:spcAft>
                <a:spcPts val="0"/>
              </a:spcAft>
              <a:buClr>
                <a:srgbClr val="FFFFFF"/>
              </a:buClr>
              <a:buSzPts val="2400"/>
              <a:buChar char="○"/>
              <a:defRPr sz="3200" i="1">
                <a:solidFill>
                  <a:srgbClr val="FFFFFF"/>
                </a:solidFill>
              </a:defRPr>
            </a:lvl8pPr>
            <a:lvl9pPr marL="5486263" lvl="8" indent="-507987" algn="ctr">
              <a:spcBef>
                <a:spcPts val="0"/>
              </a:spcBef>
              <a:spcAft>
                <a:spcPts val="0"/>
              </a:spcAft>
              <a:buClr>
                <a:srgbClr val="FFFFFF"/>
              </a:buClr>
              <a:buSzPts val="2400"/>
              <a:buChar char="■"/>
              <a:defRPr sz="3200" i="1">
                <a:solidFill>
                  <a:srgbClr val="FFFFFF"/>
                </a:solidFill>
              </a:defRPr>
            </a:lvl9pPr>
          </a:lstStyle>
          <a:p>
            <a:endParaRPr/>
          </a:p>
        </p:txBody>
      </p:sp>
      <p:sp>
        <p:nvSpPr>
          <p:cNvPr id="20" name="Google Shape;20;p4"/>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389073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89171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A373-21EE-4E92-AA5A-7B37A0BC0B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AC563-BF16-4EC2-AD81-E7BEA8DAC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3253E-FB80-444D-AC35-DD2821623894}"/>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2009E8CC-A509-4B1F-9348-FFA79790C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40FB8-71AE-45BB-8DAE-B95B94C08F72}"/>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206400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75609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589629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1" name="Google Shape;41;p8"/>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207684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5" name="Google Shape;45;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lstStyle>
            <a:lvl1pPr marL="609585" lvl="0" indent="-304792">
              <a:spcBef>
                <a:spcPts val="480"/>
              </a:spcBef>
              <a:spcAft>
                <a:spcPts val="0"/>
              </a:spcAft>
              <a:buSzPts val="1400"/>
              <a:buNone/>
              <a:defRPr sz="1867"/>
            </a:lvl1pPr>
          </a:lstStyle>
          <a:p>
            <a:endParaRPr/>
          </a:p>
        </p:txBody>
      </p:sp>
      <p:sp>
        <p:nvSpPr>
          <p:cNvPr id="46" name="Google Shape;46;p9"/>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440209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circle"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1"/>
            <a:ext cx="12192000" cy="6858017"/>
          </a:xfrm>
          <a:prstGeom prst="rect">
            <a:avLst/>
          </a:prstGeom>
          <a:noFill/>
          <a:ln>
            <a:noFill/>
          </a:ln>
        </p:spPr>
      </p:pic>
      <p:sp>
        <p:nvSpPr>
          <p:cNvPr id="49" name="Google Shape;49;p10"/>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742895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1"/>
            <a:ext cx="12192000" cy="6858004"/>
          </a:xfrm>
          <a:prstGeom prst="rect">
            <a:avLst/>
          </a:prstGeom>
          <a:noFill/>
          <a:ln>
            <a:noFill/>
          </a:ln>
        </p:spPr>
      </p:pic>
      <p:sp>
        <p:nvSpPr>
          <p:cNvPr id="52" name="Google Shape;52;p11"/>
          <p:cNvSpPr txBox="1">
            <a:spLocks noGrp="1"/>
          </p:cNvSpPr>
          <p:nvPr>
            <p:ph type="sldNum" idx="12"/>
          </p:nvPr>
        </p:nvSpPr>
        <p:spPr>
          <a:xfrm>
            <a:off x="5730200" y="5930631"/>
            <a:ext cx="731600" cy="5248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081581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pic>
        <p:nvPicPr>
          <p:cNvPr id="55" name="Google Shape;55;p12" descr="paint_transparent1.png"/>
          <p:cNvPicPr preferRelativeResize="0"/>
          <p:nvPr/>
        </p:nvPicPr>
        <p:blipFill rotWithShape="1">
          <a:blip r:embed="rId3">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1481707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2" y="0"/>
            <a:ext cx="5460903" cy="6858000"/>
          </a:xfrm>
          <a:prstGeom prst="rect">
            <a:avLst/>
          </a:prstGeom>
          <a:noFill/>
          <a:ln>
            <a:noFill/>
          </a:ln>
        </p:spPr>
      </p:pic>
      <p:sp>
        <p:nvSpPr>
          <p:cNvPr id="11" name="Google Shape;11;p2"/>
          <p:cNvSpPr txBox="1">
            <a:spLocks noGrp="1"/>
          </p:cNvSpPr>
          <p:nvPr>
            <p:ph type="ctrTitle"/>
          </p:nvPr>
        </p:nvSpPr>
        <p:spPr>
          <a:xfrm>
            <a:off x="4277500" y="4382967"/>
            <a:ext cx="7000400" cy="15464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768537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513939"/>
            <a:ext cx="5219600" cy="1046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3759284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5"/>
            <a:ext cx="12192000" cy="6858017"/>
          </a:xfrm>
          <a:prstGeom prst="rect">
            <a:avLst/>
          </a:prstGeom>
          <a:noFill/>
          <a:ln>
            <a:noFill/>
          </a:ln>
        </p:spPr>
      </p:pic>
      <p:sp>
        <p:nvSpPr>
          <p:cNvPr id="19" name="Google Shape;19;p4"/>
          <p:cNvSpPr txBox="1">
            <a:spLocks noGrp="1"/>
          </p:cNvSpPr>
          <p:nvPr>
            <p:ph type="body" idx="1"/>
          </p:nvPr>
        </p:nvSpPr>
        <p:spPr>
          <a:xfrm>
            <a:off x="3311133" y="1114833"/>
            <a:ext cx="5569600" cy="4628400"/>
          </a:xfrm>
          <a:prstGeom prst="rect">
            <a:avLst/>
          </a:prstGeom>
        </p:spPr>
        <p:txBody>
          <a:bodyPr spcFirstLastPara="1" wrap="square" lIns="91425" tIns="91425" rIns="91425" bIns="91425" anchor="ctr" anchorCtr="0"/>
          <a:lstStyle>
            <a:lvl1pPr marL="609585" lvl="0" indent="-507987" algn="ctr" rtl="0">
              <a:spcBef>
                <a:spcPts val="800"/>
              </a:spcBef>
              <a:spcAft>
                <a:spcPts val="0"/>
              </a:spcAft>
              <a:buClr>
                <a:srgbClr val="FFFFFF"/>
              </a:buClr>
              <a:buSzPts val="2400"/>
              <a:buChar char="×"/>
              <a:defRPr sz="3200" i="1">
                <a:solidFill>
                  <a:srgbClr val="FFFFFF"/>
                </a:solidFill>
              </a:defRPr>
            </a:lvl1pPr>
            <a:lvl2pPr marL="1219170" lvl="1" indent="-507987" algn="ctr" rtl="0">
              <a:spcBef>
                <a:spcPts val="0"/>
              </a:spcBef>
              <a:spcAft>
                <a:spcPts val="0"/>
              </a:spcAft>
              <a:buClr>
                <a:srgbClr val="FFFFFF"/>
              </a:buClr>
              <a:buSzPts val="2400"/>
              <a:buChar char="×"/>
              <a:defRPr sz="3200" i="1">
                <a:solidFill>
                  <a:srgbClr val="FFFFFF"/>
                </a:solidFill>
              </a:defRPr>
            </a:lvl2pPr>
            <a:lvl3pPr marL="1828754" lvl="2" indent="-507987" algn="ctr" rtl="0">
              <a:spcBef>
                <a:spcPts val="0"/>
              </a:spcBef>
              <a:spcAft>
                <a:spcPts val="0"/>
              </a:spcAft>
              <a:buClr>
                <a:srgbClr val="FFFFFF"/>
              </a:buClr>
              <a:buSzPts val="2400"/>
              <a:buChar char="×"/>
              <a:defRPr sz="3200" i="1">
                <a:solidFill>
                  <a:srgbClr val="FFFFFF"/>
                </a:solidFill>
              </a:defRPr>
            </a:lvl3pPr>
            <a:lvl4pPr marL="2438339" lvl="3" indent="-507987" algn="ctr" rtl="0">
              <a:spcBef>
                <a:spcPts val="0"/>
              </a:spcBef>
              <a:spcAft>
                <a:spcPts val="0"/>
              </a:spcAft>
              <a:buClr>
                <a:srgbClr val="FFFFFF"/>
              </a:buClr>
              <a:buSzPts val="2400"/>
              <a:buChar char="×"/>
              <a:defRPr sz="3200" i="1">
                <a:solidFill>
                  <a:srgbClr val="FFFFFF"/>
                </a:solidFill>
              </a:defRPr>
            </a:lvl4pPr>
            <a:lvl5pPr marL="3047924" lvl="4" indent="-507987" algn="ctr" rtl="0">
              <a:spcBef>
                <a:spcPts val="0"/>
              </a:spcBef>
              <a:spcAft>
                <a:spcPts val="0"/>
              </a:spcAft>
              <a:buClr>
                <a:srgbClr val="FFFFFF"/>
              </a:buClr>
              <a:buSzPts val="2400"/>
              <a:buChar char="○"/>
              <a:defRPr sz="3200" i="1">
                <a:solidFill>
                  <a:srgbClr val="FFFFFF"/>
                </a:solidFill>
              </a:defRPr>
            </a:lvl5pPr>
            <a:lvl6pPr marL="3657509" lvl="5" indent="-507987" algn="ctr" rtl="0">
              <a:spcBef>
                <a:spcPts val="0"/>
              </a:spcBef>
              <a:spcAft>
                <a:spcPts val="0"/>
              </a:spcAft>
              <a:buClr>
                <a:srgbClr val="FFFFFF"/>
              </a:buClr>
              <a:buSzPts val="2400"/>
              <a:buChar char="■"/>
              <a:defRPr sz="3200" i="1">
                <a:solidFill>
                  <a:srgbClr val="FFFFFF"/>
                </a:solidFill>
              </a:defRPr>
            </a:lvl6pPr>
            <a:lvl7pPr marL="4267093" lvl="6" indent="-507987" algn="ctr" rtl="0">
              <a:spcBef>
                <a:spcPts val="0"/>
              </a:spcBef>
              <a:spcAft>
                <a:spcPts val="0"/>
              </a:spcAft>
              <a:buClr>
                <a:srgbClr val="FFFFFF"/>
              </a:buClr>
              <a:buSzPts val="2400"/>
              <a:buChar char="●"/>
              <a:defRPr sz="3200" i="1">
                <a:solidFill>
                  <a:srgbClr val="FFFFFF"/>
                </a:solidFill>
              </a:defRPr>
            </a:lvl7pPr>
            <a:lvl8pPr marL="4876678" lvl="7" indent="-507987" algn="ctr" rtl="0">
              <a:spcBef>
                <a:spcPts val="0"/>
              </a:spcBef>
              <a:spcAft>
                <a:spcPts val="0"/>
              </a:spcAft>
              <a:buClr>
                <a:srgbClr val="FFFFFF"/>
              </a:buClr>
              <a:buSzPts val="2400"/>
              <a:buChar char="○"/>
              <a:defRPr sz="3200" i="1">
                <a:solidFill>
                  <a:srgbClr val="FFFFFF"/>
                </a:solidFill>
              </a:defRPr>
            </a:lvl8pPr>
            <a:lvl9pPr marL="5486263" lvl="8" indent="-507987" algn="ctr">
              <a:spcBef>
                <a:spcPts val="0"/>
              </a:spcBef>
              <a:spcAft>
                <a:spcPts val="0"/>
              </a:spcAft>
              <a:buClr>
                <a:srgbClr val="FFFFFF"/>
              </a:buClr>
              <a:buSzPts val="2400"/>
              <a:buChar char="■"/>
              <a:defRPr sz="3200" i="1">
                <a:solidFill>
                  <a:srgbClr val="FFFFFF"/>
                </a:solidFill>
              </a:defRPr>
            </a:lvl9pPr>
          </a:lstStyle>
          <a:p>
            <a:endParaRPr/>
          </a:p>
        </p:txBody>
      </p:sp>
      <p:sp>
        <p:nvSpPr>
          <p:cNvPr id="20" name="Google Shape;20;p4"/>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62976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B30C-FDF6-4EE8-9026-AE9727ED8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C1B4A8-7302-4A62-BF40-E4AFCE95DD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90B765-4706-4FB3-8CC6-B781C06EDD60}"/>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FFE4FE6D-CE87-4E11-B633-4D50010EC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00DE5-F68F-4468-94A7-006CBDFB375A}"/>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5463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842374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085372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7303996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1" name="Google Shape;41;p8"/>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303176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5" name="Google Shape;45;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lstStyle>
            <a:lvl1pPr marL="609585" lvl="0" indent="-304792">
              <a:spcBef>
                <a:spcPts val="480"/>
              </a:spcBef>
              <a:spcAft>
                <a:spcPts val="0"/>
              </a:spcAft>
              <a:buSzPts val="1400"/>
              <a:buNone/>
              <a:defRPr sz="1867"/>
            </a:lvl1pPr>
          </a:lstStyle>
          <a:p>
            <a:endParaRPr/>
          </a:p>
        </p:txBody>
      </p:sp>
      <p:sp>
        <p:nvSpPr>
          <p:cNvPr id="46" name="Google Shape;46;p9"/>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6024366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circle"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1"/>
            <a:ext cx="12192000" cy="6858017"/>
          </a:xfrm>
          <a:prstGeom prst="rect">
            <a:avLst/>
          </a:prstGeom>
          <a:noFill/>
          <a:ln>
            <a:noFill/>
          </a:ln>
        </p:spPr>
      </p:pic>
      <p:sp>
        <p:nvSpPr>
          <p:cNvPr id="49" name="Google Shape;49;p10"/>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581820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1"/>
            <a:ext cx="12192000" cy="6858004"/>
          </a:xfrm>
          <a:prstGeom prst="rect">
            <a:avLst/>
          </a:prstGeom>
          <a:noFill/>
          <a:ln>
            <a:noFill/>
          </a:ln>
        </p:spPr>
      </p:pic>
      <p:sp>
        <p:nvSpPr>
          <p:cNvPr id="52" name="Google Shape;52;p11"/>
          <p:cNvSpPr txBox="1">
            <a:spLocks noGrp="1"/>
          </p:cNvSpPr>
          <p:nvPr>
            <p:ph type="sldNum" idx="12"/>
          </p:nvPr>
        </p:nvSpPr>
        <p:spPr>
          <a:xfrm>
            <a:off x="5730200" y="5930631"/>
            <a:ext cx="731600" cy="5248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8481452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pic>
        <p:nvPicPr>
          <p:cNvPr id="55" name="Google Shape;55;p12" descr="paint_transparent1.png"/>
          <p:cNvPicPr preferRelativeResize="0"/>
          <p:nvPr/>
        </p:nvPicPr>
        <p:blipFill rotWithShape="1">
          <a:blip r:embed="rId3">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3512686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B404-3C84-48F7-AC32-AA24F3F4D1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D8B6D-A163-4B91-B4CA-FC7698F00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4D5B1D-BC8B-40C0-8785-84E7D49A2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2B14BB-0CAF-4806-BCCD-4A3CC128735E}"/>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6" name="Footer Placeholder 5">
            <a:extLst>
              <a:ext uri="{FF2B5EF4-FFF2-40B4-BE49-F238E27FC236}">
                <a16:creationId xmlns:a16="http://schemas.microsoft.com/office/drawing/2014/main" id="{A4460458-0C34-4404-975C-A7FCE58AD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7B2937-805C-4C8E-A3FC-D07B9F825BCB}"/>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4096870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B3EA-1E9F-4C08-8A74-E67E631C2C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02765F-97DF-4401-B0B0-91E05A62A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C9709A-1646-4484-B4F7-FD8147B28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DED97-C3BD-4758-B151-6DEFD15137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D92BAE-1B72-4AAB-857A-3D8BD9E42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CFACDB-1357-4E89-AC60-22CB4B0D3626}"/>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8" name="Footer Placeholder 7">
            <a:extLst>
              <a:ext uri="{FF2B5EF4-FFF2-40B4-BE49-F238E27FC236}">
                <a16:creationId xmlns:a16="http://schemas.microsoft.com/office/drawing/2014/main" id="{6E6BA16F-B402-48ED-B70F-51FAF233E5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24DA78-893C-4126-AEAE-FF6CFACC36E0}"/>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323258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6398-0B2C-4F5B-8D69-2317655AD8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5E251-45B7-4A74-8CA5-BFC8A48EC7C5}"/>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4" name="Footer Placeholder 3">
            <a:extLst>
              <a:ext uri="{FF2B5EF4-FFF2-40B4-BE49-F238E27FC236}">
                <a16:creationId xmlns:a16="http://schemas.microsoft.com/office/drawing/2014/main" id="{E9D4447A-6BFD-4DDC-81E5-09F64B045F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080295-F912-4C44-8776-EE37ED596C73}"/>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110422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84B65-34E5-4C77-936F-B06DB3B33434}"/>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3" name="Footer Placeholder 2">
            <a:extLst>
              <a:ext uri="{FF2B5EF4-FFF2-40B4-BE49-F238E27FC236}">
                <a16:creationId xmlns:a16="http://schemas.microsoft.com/office/drawing/2014/main" id="{6D4C97B0-D83D-4AD4-9352-2D918B3A7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52FACA-CA04-4BC7-AC81-BC31E5F9EC4C}"/>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372828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2AC-3DCF-4C5F-AF44-0DE14C411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ABAD45-E1EB-4CBA-AC45-96FCA118ED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809279-3F33-4BBC-A252-90FDFD3B8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1B4F5-651E-4D85-A434-98C1EF77BBC5}"/>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6" name="Footer Placeholder 5">
            <a:extLst>
              <a:ext uri="{FF2B5EF4-FFF2-40B4-BE49-F238E27FC236}">
                <a16:creationId xmlns:a16="http://schemas.microsoft.com/office/drawing/2014/main" id="{43663350-1012-4939-99E1-D165D6CFD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CFAF9-FB40-409F-B2F4-8D11BB270D71}"/>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3365959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7FD8-3DC3-47B1-9DCE-38ADA286D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6AC303-9A03-4B7B-A520-955239DA07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D4106C-3AA5-4264-A67C-F04D10794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70D21-7882-4CD0-933E-B57337A8F199}"/>
              </a:ext>
            </a:extLst>
          </p:cNvPr>
          <p:cNvSpPr>
            <a:spLocks noGrp="1"/>
          </p:cNvSpPr>
          <p:nvPr>
            <p:ph type="dt" sz="half" idx="10"/>
          </p:nvPr>
        </p:nvSpPr>
        <p:spPr/>
        <p:txBody>
          <a:bodyPr/>
          <a:lstStyle/>
          <a:p>
            <a:fld id="{C91F301F-88A5-47EA-963F-1E2633EE7348}" type="datetimeFigureOut">
              <a:rPr lang="en-US" smtClean="0"/>
              <a:t>1/24/2022</a:t>
            </a:fld>
            <a:endParaRPr lang="en-US"/>
          </a:p>
        </p:txBody>
      </p:sp>
      <p:sp>
        <p:nvSpPr>
          <p:cNvPr id="6" name="Footer Placeholder 5">
            <a:extLst>
              <a:ext uri="{FF2B5EF4-FFF2-40B4-BE49-F238E27FC236}">
                <a16:creationId xmlns:a16="http://schemas.microsoft.com/office/drawing/2014/main" id="{54D1E07A-6F9E-4326-8D3A-B7ABF5692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BBB25-9136-4208-BE5A-ACE6A4D5766E}"/>
              </a:ext>
            </a:extLst>
          </p:cNvPr>
          <p:cNvSpPr>
            <a:spLocks noGrp="1"/>
          </p:cNvSpPr>
          <p:nvPr>
            <p:ph type="sldNum" sz="quarter" idx="12"/>
          </p:nvPr>
        </p:nvSpPr>
        <p:spPr/>
        <p:txBody>
          <a:bodyPr/>
          <a:lstStyle/>
          <a:p>
            <a:fld id="{A7F5B42D-3308-43F8-8137-EB686C0CF22E}" type="slidenum">
              <a:rPr lang="en-US" smtClean="0"/>
              <a:t>‹#›</a:t>
            </a:fld>
            <a:endParaRPr lang="en-US"/>
          </a:p>
        </p:txBody>
      </p:sp>
    </p:spTree>
    <p:extLst>
      <p:ext uri="{BB962C8B-B14F-4D97-AF65-F5344CB8AC3E}">
        <p14:creationId xmlns:p14="http://schemas.microsoft.com/office/powerpoint/2010/main" val="113172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CD96C7-B517-4D0D-A96F-0D3F516E9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93B5DE-07E8-4CF5-B208-07B677E5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A2443-DB00-445B-AF0F-97C85EA56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F301F-88A5-47EA-963F-1E2633EE7348}" type="datetimeFigureOut">
              <a:rPr lang="en-US" smtClean="0"/>
              <a:t>1/24/2022</a:t>
            </a:fld>
            <a:endParaRPr lang="en-US"/>
          </a:p>
        </p:txBody>
      </p:sp>
      <p:sp>
        <p:nvSpPr>
          <p:cNvPr id="5" name="Footer Placeholder 4">
            <a:extLst>
              <a:ext uri="{FF2B5EF4-FFF2-40B4-BE49-F238E27FC236}">
                <a16:creationId xmlns:a16="http://schemas.microsoft.com/office/drawing/2014/main" id="{C0158897-91F4-446B-9D9D-DDC1FE04F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328DE6-FBA2-4071-8B04-6CE6390E1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5B42D-3308-43F8-8137-EB686C0CF22E}" type="slidenum">
              <a:rPr lang="en-US" smtClean="0"/>
              <a:t>‹#›</a:t>
            </a:fld>
            <a:endParaRPr lang="en-US"/>
          </a:p>
        </p:txBody>
      </p:sp>
    </p:spTree>
    <p:extLst>
      <p:ext uri="{BB962C8B-B14F-4D97-AF65-F5344CB8AC3E}">
        <p14:creationId xmlns:p14="http://schemas.microsoft.com/office/powerpoint/2010/main" val="2191703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798633"/>
            <a:ext cx="73484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609600" y="2992533"/>
            <a:ext cx="7348400" cy="34736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11307445" y="6231535"/>
            <a:ext cx="731600" cy="524800"/>
          </a:xfrm>
          <a:prstGeom prst="rect">
            <a:avLst/>
          </a:prstGeom>
          <a:noFill/>
          <a:ln>
            <a:noFill/>
          </a:ln>
        </p:spPr>
        <p:txBody>
          <a:bodyPr spcFirstLastPara="1" wrap="square" lIns="91425" tIns="91425" rIns="91425" bIns="91425" anchor="ctr" anchorCtr="0">
            <a:noAutofit/>
          </a:bodyPr>
          <a:lstStyle>
            <a:lvl1pPr lvl="0" algn="r">
              <a:buNone/>
              <a:defRPr sz="2400">
                <a:solidFill>
                  <a:srgbClr val="FFFFFF"/>
                </a:solidFill>
                <a:latin typeface="Lato Light"/>
                <a:ea typeface="Lato Light"/>
                <a:cs typeface="Lato Light"/>
                <a:sym typeface="Lato Light"/>
              </a:defRPr>
            </a:lvl1pPr>
            <a:lvl2pPr lvl="1" algn="r">
              <a:buNone/>
              <a:defRPr sz="2400">
                <a:solidFill>
                  <a:srgbClr val="FFFFFF"/>
                </a:solidFill>
                <a:latin typeface="Lato Light"/>
                <a:ea typeface="Lato Light"/>
                <a:cs typeface="Lato Light"/>
                <a:sym typeface="Lato Light"/>
              </a:defRPr>
            </a:lvl2pPr>
            <a:lvl3pPr lvl="2" algn="r">
              <a:buNone/>
              <a:defRPr sz="2400">
                <a:solidFill>
                  <a:srgbClr val="FFFFFF"/>
                </a:solidFill>
                <a:latin typeface="Lato Light"/>
                <a:ea typeface="Lato Light"/>
                <a:cs typeface="Lato Light"/>
                <a:sym typeface="Lato Light"/>
              </a:defRPr>
            </a:lvl3pPr>
            <a:lvl4pPr lvl="3" algn="r">
              <a:buNone/>
              <a:defRPr sz="2400">
                <a:solidFill>
                  <a:srgbClr val="FFFFFF"/>
                </a:solidFill>
                <a:latin typeface="Lato Light"/>
                <a:ea typeface="Lato Light"/>
                <a:cs typeface="Lato Light"/>
                <a:sym typeface="Lato Light"/>
              </a:defRPr>
            </a:lvl4pPr>
            <a:lvl5pPr lvl="4" algn="r">
              <a:buNone/>
              <a:defRPr sz="2400">
                <a:solidFill>
                  <a:srgbClr val="FFFFFF"/>
                </a:solidFill>
                <a:latin typeface="Lato Light"/>
                <a:ea typeface="Lato Light"/>
                <a:cs typeface="Lato Light"/>
                <a:sym typeface="Lato Light"/>
              </a:defRPr>
            </a:lvl5pPr>
            <a:lvl6pPr lvl="5" algn="r">
              <a:buNone/>
              <a:defRPr sz="2400">
                <a:solidFill>
                  <a:srgbClr val="FFFFFF"/>
                </a:solidFill>
                <a:latin typeface="Lato Light"/>
                <a:ea typeface="Lato Light"/>
                <a:cs typeface="Lato Light"/>
                <a:sym typeface="Lato Light"/>
              </a:defRPr>
            </a:lvl6pPr>
            <a:lvl7pPr lvl="6" algn="r">
              <a:buNone/>
              <a:defRPr sz="2400">
                <a:solidFill>
                  <a:srgbClr val="FFFFFF"/>
                </a:solidFill>
                <a:latin typeface="Lato Light"/>
                <a:ea typeface="Lato Light"/>
                <a:cs typeface="Lato Light"/>
                <a:sym typeface="Lato Light"/>
              </a:defRPr>
            </a:lvl7pPr>
            <a:lvl8pPr lvl="7" algn="r">
              <a:buNone/>
              <a:defRPr sz="2400">
                <a:solidFill>
                  <a:srgbClr val="FFFFFF"/>
                </a:solidFill>
                <a:latin typeface="Lato Light"/>
                <a:ea typeface="Lato Light"/>
                <a:cs typeface="Lato Light"/>
                <a:sym typeface="Lato Light"/>
              </a:defRPr>
            </a:lvl8pPr>
            <a:lvl9pPr lvl="8" algn="r">
              <a:buNone/>
              <a:defRPr sz="2400">
                <a:solidFill>
                  <a:srgbClr val="FFFFFF"/>
                </a:solidFill>
                <a:latin typeface="Lato Light"/>
                <a:ea typeface="Lato Light"/>
                <a:cs typeface="Lato Light"/>
                <a:sym typeface="Lato Light"/>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37785982"/>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798633"/>
            <a:ext cx="73484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609600" y="2992533"/>
            <a:ext cx="7348400" cy="34736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11307445" y="6231535"/>
            <a:ext cx="731600" cy="524800"/>
          </a:xfrm>
          <a:prstGeom prst="rect">
            <a:avLst/>
          </a:prstGeom>
          <a:noFill/>
          <a:ln>
            <a:noFill/>
          </a:ln>
        </p:spPr>
        <p:txBody>
          <a:bodyPr spcFirstLastPara="1" wrap="square" lIns="91425" tIns="91425" rIns="91425" bIns="91425" anchor="ctr" anchorCtr="0">
            <a:noAutofit/>
          </a:bodyPr>
          <a:lstStyle>
            <a:lvl1pPr lvl="0" algn="r">
              <a:buNone/>
              <a:defRPr sz="2400">
                <a:solidFill>
                  <a:srgbClr val="FFFFFF"/>
                </a:solidFill>
                <a:latin typeface="Lato Light"/>
                <a:ea typeface="Lato Light"/>
                <a:cs typeface="Lato Light"/>
                <a:sym typeface="Lato Light"/>
              </a:defRPr>
            </a:lvl1pPr>
            <a:lvl2pPr lvl="1" algn="r">
              <a:buNone/>
              <a:defRPr sz="2400">
                <a:solidFill>
                  <a:srgbClr val="FFFFFF"/>
                </a:solidFill>
                <a:latin typeface="Lato Light"/>
                <a:ea typeface="Lato Light"/>
                <a:cs typeface="Lato Light"/>
                <a:sym typeface="Lato Light"/>
              </a:defRPr>
            </a:lvl2pPr>
            <a:lvl3pPr lvl="2" algn="r">
              <a:buNone/>
              <a:defRPr sz="2400">
                <a:solidFill>
                  <a:srgbClr val="FFFFFF"/>
                </a:solidFill>
                <a:latin typeface="Lato Light"/>
                <a:ea typeface="Lato Light"/>
                <a:cs typeface="Lato Light"/>
                <a:sym typeface="Lato Light"/>
              </a:defRPr>
            </a:lvl3pPr>
            <a:lvl4pPr lvl="3" algn="r">
              <a:buNone/>
              <a:defRPr sz="2400">
                <a:solidFill>
                  <a:srgbClr val="FFFFFF"/>
                </a:solidFill>
                <a:latin typeface="Lato Light"/>
                <a:ea typeface="Lato Light"/>
                <a:cs typeface="Lato Light"/>
                <a:sym typeface="Lato Light"/>
              </a:defRPr>
            </a:lvl4pPr>
            <a:lvl5pPr lvl="4" algn="r">
              <a:buNone/>
              <a:defRPr sz="2400">
                <a:solidFill>
                  <a:srgbClr val="FFFFFF"/>
                </a:solidFill>
                <a:latin typeface="Lato Light"/>
                <a:ea typeface="Lato Light"/>
                <a:cs typeface="Lato Light"/>
                <a:sym typeface="Lato Light"/>
              </a:defRPr>
            </a:lvl5pPr>
            <a:lvl6pPr lvl="5" algn="r">
              <a:buNone/>
              <a:defRPr sz="2400">
                <a:solidFill>
                  <a:srgbClr val="FFFFFF"/>
                </a:solidFill>
                <a:latin typeface="Lato Light"/>
                <a:ea typeface="Lato Light"/>
                <a:cs typeface="Lato Light"/>
                <a:sym typeface="Lato Light"/>
              </a:defRPr>
            </a:lvl6pPr>
            <a:lvl7pPr lvl="6" algn="r">
              <a:buNone/>
              <a:defRPr sz="2400">
                <a:solidFill>
                  <a:srgbClr val="FFFFFF"/>
                </a:solidFill>
                <a:latin typeface="Lato Light"/>
                <a:ea typeface="Lato Light"/>
                <a:cs typeface="Lato Light"/>
                <a:sym typeface="Lato Light"/>
              </a:defRPr>
            </a:lvl7pPr>
            <a:lvl8pPr lvl="7" algn="r">
              <a:buNone/>
              <a:defRPr sz="2400">
                <a:solidFill>
                  <a:srgbClr val="FFFFFF"/>
                </a:solidFill>
                <a:latin typeface="Lato Light"/>
                <a:ea typeface="Lato Light"/>
                <a:cs typeface="Lato Light"/>
                <a:sym typeface="Lato Light"/>
              </a:defRPr>
            </a:lvl8pPr>
            <a:lvl9pPr lvl="8" algn="r">
              <a:buNone/>
              <a:defRPr sz="2400">
                <a:solidFill>
                  <a:srgbClr val="FFFFFF"/>
                </a:solidFill>
                <a:latin typeface="Lato Light"/>
                <a:ea typeface="Lato Light"/>
                <a:cs typeface="Lato Light"/>
                <a:sym typeface="Lato Light"/>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806519786"/>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hospital, outdoors and text that says &quot;CON ĐẠI HOCXÂY DỰNG HÀ NỘI&quot;">
            <a:extLst>
              <a:ext uri="{FF2B5EF4-FFF2-40B4-BE49-F238E27FC236}">
                <a16:creationId xmlns:a16="http://schemas.microsoft.com/office/drawing/2014/main" id="{B05F8007-5DA8-482B-88F9-6D56DD1B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 y="0"/>
            <a:ext cx="12192000" cy="6857998"/>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01C598B3-DEA7-49E7-A48A-654B46EA65ED}"/>
              </a:ext>
            </a:extLst>
          </p:cNvPr>
          <p:cNvSpPr/>
          <p:nvPr/>
        </p:nvSpPr>
        <p:spPr>
          <a:xfrm flipV="1">
            <a:off x="0" y="1"/>
            <a:ext cx="7876202" cy="6857999"/>
          </a:xfrm>
          <a:custGeom>
            <a:avLst/>
            <a:gdLst>
              <a:gd name="connsiteX0" fmla="*/ 0 w 7876202"/>
              <a:gd name="connsiteY0" fmla="*/ 6857999 h 6857999"/>
              <a:gd name="connsiteX1" fmla="*/ 7857548 w 7876202"/>
              <a:gd name="connsiteY1" fmla="*/ 6857999 h 6857999"/>
              <a:gd name="connsiteX2" fmla="*/ 4508247 w 7876202"/>
              <a:gd name="connsiteY2" fmla="*/ 35207 h 6857999"/>
              <a:gd name="connsiteX3" fmla="*/ 4424117 w 7876202"/>
              <a:gd name="connsiteY3" fmla="*/ 0 h 6857999"/>
              <a:gd name="connsiteX4" fmla="*/ 0 w 7876202"/>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6202" h="6857999">
                <a:moveTo>
                  <a:pt x="0" y="6857999"/>
                </a:moveTo>
                <a:lnTo>
                  <a:pt x="7857548" y="6857999"/>
                </a:lnTo>
                <a:cubicBezTo>
                  <a:pt x="8062399" y="2838014"/>
                  <a:pt x="6556318" y="950834"/>
                  <a:pt x="4508247" y="35207"/>
                </a:cubicBezTo>
                <a:lnTo>
                  <a:pt x="4424117" y="0"/>
                </a:lnTo>
                <a:lnTo>
                  <a:pt x="0" y="0"/>
                </a:lnTo>
                <a:close/>
              </a:path>
            </a:pathLst>
          </a:custGeom>
          <a:solidFill>
            <a:srgbClr val="1531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Triangle 4">
            <a:extLst>
              <a:ext uri="{FF2B5EF4-FFF2-40B4-BE49-F238E27FC236}">
                <a16:creationId xmlns:a16="http://schemas.microsoft.com/office/drawing/2014/main" id="{C32C42A0-1CB4-4BC2-B512-97BA45A3EE16}"/>
              </a:ext>
            </a:extLst>
          </p:cNvPr>
          <p:cNvSpPr/>
          <p:nvPr/>
        </p:nvSpPr>
        <p:spPr>
          <a:xfrm flipV="1">
            <a:off x="-21395" y="17286"/>
            <a:ext cx="7876202" cy="6858000"/>
          </a:xfrm>
          <a:custGeom>
            <a:avLst/>
            <a:gdLst>
              <a:gd name="connsiteX0" fmla="*/ 0 w 7859713"/>
              <a:gd name="connsiteY0" fmla="*/ 6858000 h 6858000"/>
              <a:gd name="connsiteX1" fmla="*/ 0 w 7859713"/>
              <a:gd name="connsiteY1" fmla="*/ 0 h 6858000"/>
              <a:gd name="connsiteX2" fmla="*/ 7859713 w 7859713"/>
              <a:gd name="connsiteY2" fmla="*/ 6858000 h 6858000"/>
              <a:gd name="connsiteX3" fmla="*/ 0 w 7859713"/>
              <a:gd name="connsiteY3" fmla="*/ 6858000 h 6858000"/>
              <a:gd name="connsiteX0" fmla="*/ 0 w 7873846"/>
              <a:gd name="connsiteY0" fmla="*/ 6858000 h 6858000"/>
              <a:gd name="connsiteX1" fmla="*/ 0 w 7873846"/>
              <a:gd name="connsiteY1" fmla="*/ 0 h 6858000"/>
              <a:gd name="connsiteX2" fmla="*/ 7859713 w 7873846"/>
              <a:gd name="connsiteY2" fmla="*/ 6858000 h 6858000"/>
              <a:gd name="connsiteX3" fmla="*/ 0 w 7873846"/>
              <a:gd name="connsiteY3" fmla="*/ 6858000 h 6858000"/>
              <a:gd name="connsiteX0" fmla="*/ 0 w 7877201"/>
              <a:gd name="connsiteY0" fmla="*/ 6858000 h 6858000"/>
              <a:gd name="connsiteX1" fmla="*/ 0 w 7877201"/>
              <a:gd name="connsiteY1" fmla="*/ 0 h 6858000"/>
              <a:gd name="connsiteX2" fmla="*/ 7859713 w 7877201"/>
              <a:gd name="connsiteY2" fmla="*/ 6858000 h 6858000"/>
              <a:gd name="connsiteX3" fmla="*/ 0 w 7877201"/>
              <a:gd name="connsiteY3" fmla="*/ 6858000 h 6858000"/>
              <a:gd name="connsiteX0" fmla="*/ 0 w 7877101"/>
              <a:gd name="connsiteY0" fmla="*/ 6858000 h 6858000"/>
              <a:gd name="connsiteX1" fmla="*/ 0 w 7877101"/>
              <a:gd name="connsiteY1" fmla="*/ 0 h 6858000"/>
              <a:gd name="connsiteX2" fmla="*/ 7859713 w 7877101"/>
              <a:gd name="connsiteY2" fmla="*/ 6858000 h 6858000"/>
              <a:gd name="connsiteX3" fmla="*/ 0 w 7877101"/>
              <a:gd name="connsiteY3" fmla="*/ 6858000 h 6858000"/>
              <a:gd name="connsiteX0" fmla="*/ 0 w 7876202"/>
              <a:gd name="connsiteY0" fmla="*/ 6858000 h 6858000"/>
              <a:gd name="connsiteX1" fmla="*/ 0 w 7876202"/>
              <a:gd name="connsiteY1" fmla="*/ 0 h 6858000"/>
              <a:gd name="connsiteX2" fmla="*/ 7859713 w 7876202"/>
              <a:gd name="connsiteY2" fmla="*/ 6858000 h 6858000"/>
              <a:gd name="connsiteX3" fmla="*/ 0 w 7876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6202" h="6858000">
                <a:moveTo>
                  <a:pt x="0" y="6858000"/>
                </a:moveTo>
                <a:lnTo>
                  <a:pt x="0" y="0"/>
                </a:lnTo>
                <a:cubicBezTo>
                  <a:pt x="3465032" y="166253"/>
                  <a:pt x="8190827" y="360218"/>
                  <a:pt x="7859713" y="6858000"/>
                </a:cubicBezTo>
                <a:lnTo>
                  <a:pt x="0" y="6858000"/>
                </a:lnTo>
                <a:close/>
              </a:path>
            </a:pathLst>
          </a:custGeom>
          <a:solidFill>
            <a:srgbClr val="4F9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51B2A4F0-234C-493C-A857-8ADADD858CB7}"/>
              </a:ext>
            </a:extLst>
          </p:cNvPr>
          <p:cNvSpPr/>
          <p:nvPr/>
        </p:nvSpPr>
        <p:spPr>
          <a:xfrm flipH="1" flipV="1">
            <a:off x="10199688" y="0"/>
            <a:ext cx="1992312" cy="6858000"/>
          </a:xfrm>
          <a:custGeom>
            <a:avLst/>
            <a:gdLst>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992312" h="6858000">
                <a:moveTo>
                  <a:pt x="0" y="6858000"/>
                </a:moveTo>
                <a:lnTo>
                  <a:pt x="0" y="0"/>
                </a:lnTo>
                <a:cubicBezTo>
                  <a:pt x="127075" y="1458685"/>
                  <a:pt x="79979" y="3875314"/>
                  <a:pt x="1992312" y="6858000"/>
                </a:cubicBezTo>
                <a:lnTo>
                  <a:pt x="0" y="6858000"/>
                </a:lnTo>
                <a:close/>
              </a:path>
            </a:pathLst>
          </a:custGeom>
          <a:solidFill>
            <a:srgbClr val="15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Triangle 10">
            <a:extLst>
              <a:ext uri="{FF2B5EF4-FFF2-40B4-BE49-F238E27FC236}">
                <a16:creationId xmlns:a16="http://schemas.microsoft.com/office/drawing/2014/main" id="{F258FFA2-6843-41CC-8C08-F56738944E4B}"/>
              </a:ext>
            </a:extLst>
          </p:cNvPr>
          <p:cNvSpPr/>
          <p:nvPr/>
        </p:nvSpPr>
        <p:spPr>
          <a:xfrm flipH="1" flipV="1">
            <a:off x="10818589" y="-2"/>
            <a:ext cx="1424777" cy="6930573"/>
          </a:xfrm>
          <a:custGeom>
            <a:avLst/>
            <a:gdLst>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 name="connsiteX0" fmla="*/ 0 w 1992312"/>
              <a:gd name="connsiteY0" fmla="*/ 6858000 h 6858000"/>
              <a:gd name="connsiteX1" fmla="*/ 0 w 1992312"/>
              <a:gd name="connsiteY1" fmla="*/ 0 h 6858000"/>
              <a:gd name="connsiteX2" fmla="*/ 1992312 w 1992312"/>
              <a:gd name="connsiteY2" fmla="*/ 6858000 h 6858000"/>
              <a:gd name="connsiteX3" fmla="*/ 0 w 1992312"/>
              <a:gd name="connsiteY3" fmla="*/ 6858000 h 6858000"/>
              <a:gd name="connsiteX0" fmla="*/ 50335 w 2042647"/>
              <a:gd name="connsiteY0" fmla="*/ 11866228 h 11866228"/>
              <a:gd name="connsiteX1" fmla="*/ 0 w 2042647"/>
              <a:gd name="connsiteY1" fmla="*/ 0 h 11866228"/>
              <a:gd name="connsiteX2" fmla="*/ 2042647 w 2042647"/>
              <a:gd name="connsiteY2" fmla="*/ 11866228 h 11866228"/>
              <a:gd name="connsiteX3" fmla="*/ 50335 w 2042647"/>
              <a:gd name="connsiteY3" fmla="*/ 11866228 h 11866228"/>
              <a:gd name="connsiteX0" fmla="*/ 25169 w 2017481"/>
              <a:gd name="connsiteY0" fmla="*/ 11992064 h 11992064"/>
              <a:gd name="connsiteX1" fmla="*/ 0 w 2017481"/>
              <a:gd name="connsiteY1" fmla="*/ 0 h 11992064"/>
              <a:gd name="connsiteX2" fmla="*/ 2017481 w 2017481"/>
              <a:gd name="connsiteY2" fmla="*/ 11992064 h 11992064"/>
              <a:gd name="connsiteX3" fmla="*/ 25169 w 2017481"/>
              <a:gd name="connsiteY3" fmla="*/ 11992064 h 11992064"/>
              <a:gd name="connsiteX0" fmla="*/ 25169 w 2470487"/>
              <a:gd name="connsiteY0" fmla="*/ 11992064 h 12017232"/>
              <a:gd name="connsiteX1" fmla="*/ 0 w 2470487"/>
              <a:gd name="connsiteY1" fmla="*/ 0 h 12017232"/>
              <a:gd name="connsiteX2" fmla="*/ 2470487 w 2470487"/>
              <a:gd name="connsiteY2" fmla="*/ 12017232 h 12017232"/>
              <a:gd name="connsiteX3" fmla="*/ 25169 w 2470487"/>
              <a:gd name="connsiteY3" fmla="*/ 11992064 h 12017232"/>
              <a:gd name="connsiteX0" fmla="*/ 25169 w 2470487"/>
              <a:gd name="connsiteY0" fmla="*/ 11992064 h 12017232"/>
              <a:gd name="connsiteX1" fmla="*/ 0 w 2470487"/>
              <a:gd name="connsiteY1" fmla="*/ 0 h 12017232"/>
              <a:gd name="connsiteX2" fmla="*/ 2470487 w 2470487"/>
              <a:gd name="connsiteY2" fmla="*/ 12017232 h 12017232"/>
              <a:gd name="connsiteX3" fmla="*/ 25169 w 2470487"/>
              <a:gd name="connsiteY3" fmla="*/ 11992064 h 12017232"/>
            </a:gdLst>
            <a:ahLst/>
            <a:cxnLst>
              <a:cxn ang="0">
                <a:pos x="connsiteX0" y="connsiteY0"/>
              </a:cxn>
              <a:cxn ang="0">
                <a:pos x="connsiteX1" y="connsiteY1"/>
              </a:cxn>
              <a:cxn ang="0">
                <a:pos x="connsiteX2" y="connsiteY2"/>
              </a:cxn>
              <a:cxn ang="0">
                <a:pos x="connsiteX3" y="connsiteY3"/>
              </a:cxn>
            </a:cxnLst>
            <a:rect l="l" t="t" r="r" b="b"/>
            <a:pathLst>
              <a:path w="2470487" h="12017232">
                <a:moveTo>
                  <a:pt x="25169" y="11992064"/>
                </a:moveTo>
                <a:cubicBezTo>
                  <a:pt x="25169" y="9706064"/>
                  <a:pt x="0" y="2286000"/>
                  <a:pt x="0" y="0"/>
                </a:cubicBezTo>
                <a:cubicBezTo>
                  <a:pt x="127075" y="1458685"/>
                  <a:pt x="-171688" y="7323193"/>
                  <a:pt x="2470487" y="12017232"/>
                </a:cubicBezTo>
                <a:lnTo>
                  <a:pt x="25169" y="11992064"/>
                </a:lnTo>
                <a:close/>
              </a:path>
            </a:pathLst>
          </a:custGeom>
          <a:solidFill>
            <a:srgbClr val="4F9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FBD907C-7755-4420-987F-29DC1614DC73}"/>
              </a:ext>
            </a:extLst>
          </p:cNvPr>
          <p:cNvSpPr txBox="1"/>
          <p:nvPr/>
        </p:nvSpPr>
        <p:spPr>
          <a:xfrm>
            <a:off x="803275" y="3507317"/>
            <a:ext cx="529272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Đề tài : Quản lí điểm sinh viên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65IT3 Nhóm 10 :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a:t>
            </a: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Đỗ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Đ</a:t>
            </a: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ình Huynh -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100865</a:t>
            </a:r>
            <a:endPar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Nguyễn Văn Trường -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208765</a:t>
            </a:r>
            <a:endPar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	  	 Phan Ngọc Đức - </a:t>
            </a: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46165</a:t>
            </a:r>
            <a:endPar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	  	 Đồng Xuân Hoàng - 81065</a:t>
            </a: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120" t="15128" r="15690" b="15030"/>
          <a:stretch/>
        </p:blipFill>
        <p:spPr>
          <a:xfrm>
            <a:off x="-25683" y="-17285"/>
            <a:ext cx="1087177" cy="1130091"/>
          </a:xfrm>
          <a:prstGeom prst="rect">
            <a:avLst/>
          </a:prstGeom>
        </p:spPr>
      </p:pic>
      <p:sp>
        <p:nvSpPr>
          <p:cNvPr id="16" name="TextBox 15">
            <a:extLst>
              <a:ext uri="{FF2B5EF4-FFF2-40B4-BE49-F238E27FC236}">
                <a16:creationId xmlns:a16="http://schemas.microsoft.com/office/drawing/2014/main" id="{B355931D-F26F-434B-BD66-4A21188AD3A3}"/>
              </a:ext>
            </a:extLst>
          </p:cNvPr>
          <p:cNvSpPr txBox="1"/>
          <p:nvPr/>
        </p:nvSpPr>
        <p:spPr>
          <a:xfrm>
            <a:off x="1514726" y="1473192"/>
            <a:ext cx="52927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5000" b="1" i="0" u="none" strike="noStrike" kern="1200" cap="none" spc="0" normalizeH="0" baseline="0" noProof="0">
                <a:ln>
                  <a:noFill/>
                </a:ln>
                <a:solidFill>
                  <a:prstClr val="white"/>
                </a:solidFill>
                <a:effectLst/>
                <a:uLnTx/>
                <a:uFillTx/>
                <a:latin typeface="+mj-lt"/>
                <a:ea typeface="+mn-ea"/>
                <a:cs typeface="+mn-cs"/>
              </a:rPr>
              <a:t>Đồ Án Hệ CSDL </a:t>
            </a:r>
          </a:p>
        </p:txBody>
      </p:sp>
    </p:spTree>
    <p:extLst>
      <p:ext uri="{BB962C8B-B14F-4D97-AF65-F5344CB8AC3E}">
        <p14:creationId xmlns:p14="http://schemas.microsoft.com/office/powerpoint/2010/main" val="262857220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22"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1" presetClass="entr" presetSubtype="0" fill="hold" nodeType="withEffect">
                                  <p:stCondLst>
                                    <p:cond delay="0"/>
                                  </p:stCondLst>
                                  <p:childTnLst>
                                    <p:set>
                                      <p:cBhvr>
                                        <p:cTn id="27" dur="1" fill="hold">
                                          <p:stCondLst>
                                            <p:cond delay="249"/>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11" grpId="0" animBg="1"/>
      <p:bldP spid="13" grpId="0" animBg="1"/>
      <p:bldP spid="17"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679" y="723930"/>
            <a:ext cx="6096000" cy="584775"/>
          </a:xfrm>
          <a:prstGeom prst="rect">
            <a:avLst/>
          </a:prstGeom>
        </p:spPr>
        <p:txBody>
          <a:bodyPr>
            <a:spAutoFit/>
          </a:bodyPr>
          <a:lstStyle/>
          <a:p>
            <a:r>
              <a:rPr lang="vi-VN" sz="3200">
                <a:solidFill>
                  <a:srgbClr val="1155CC"/>
                </a:solidFill>
                <a:latin typeface="+mj-lt"/>
              </a:rPr>
              <a:t>2</a:t>
            </a:r>
            <a:r>
              <a:rPr lang="en" sz="3200">
                <a:solidFill>
                  <a:srgbClr val="1155CC"/>
                </a:solidFill>
                <a:latin typeface="+mj-lt"/>
              </a:rPr>
              <a:t>.</a:t>
            </a:r>
            <a:r>
              <a:rPr lang="vi-VN" sz="3200" i="1">
                <a:latin typeface="+mj-lt"/>
              </a:rPr>
              <a:t> </a:t>
            </a:r>
            <a:r>
              <a:rPr lang="vi-VN" sz="3200" b="1" i="1">
                <a:latin typeface="+mj-lt"/>
              </a:rPr>
              <a:t>Quản lý lớp học</a:t>
            </a:r>
            <a:endParaRPr lang="en-US" sz="3200" b="1">
              <a:latin typeface="+mj-lt"/>
            </a:endParaRPr>
          </a:p>
        </p:txBody>
      </p:sp>
      <p:sp>
        <p:nvSpPr>
          <p:cNvPr id="5" name="Rounded Rectangle 4"/>
          <p:cNvSpPr/>
          <p:nvPr/>
        </p:nvSpPr>
        <p:spPr>
          <a:xfrm>
            <a:off x="1083303" y="2194561"/>
            <a:ext cx="1568458" cy="256032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a:t>Các Thông </a:t>
            </a:r>
          </a:p>
          <a:p>
            <a:pPr algn="ctr"/>
            <a:r>
              <a:rPr lang="vi-VN" sz="2000" b="1"/>
              <a:t>Tin</a:t>
            </a:r>
          </a:p>
          <a:p>
            <a:pPr algn="ctr"/>
            <a:r>
              <a:rPr lang="vi-VN" sz="2000" b="1"/>
              <a:t>Quản lý</a:t>
            </a:r>
            <a:endParaRPr lang="en-US" sz="2000" b="1"/>
          </a:p>
        </p:txBody>
      </p:sp>
      <p:sp>
        <p:nvSpPr>
          <p:cNvPr id="6" name="Pentagon 5"/>
          <p:cNvSpPr/>
          <p:nvPr/>
        </p:nvSpPr>
        <p:spPr>
          <a:xfrm>
            <a:off x="4127863" y="2331719"/>
            <a:ext cx="2534194" cy="561703"/>
          </a:xfrm>
          <a:prstGeom prst="homePlate">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chemeClr val="tx1"/>
                </a:solidFill>
                <a:latin typeface="+mj-lt"/>
              </a:rPr>
              <a:t>Mã lớp</a:t>
            </a:r>
            <a:endParaRPr lang="en-US" sz="2000">
              <a:solidFill>
                <a:schemeClr val="tx1"/>
              </a:solidFill>
              <a:latin typeface="+mj-lt"/>
            </a:endParaRPr>
          </a:p>
        </p:txBody>
      </p:sp>
      <p:sp>
        <p:nvSpPr>
          <p:cNvPr id="8" name="Flowchart: Connector 7"/>
          <p:cNvSpPr/>
          <p:nvPr/>
        </p:nvSpPr>
        <p:spPr>
          <a:xfrm>
            <a:off x="3617496" y="2366838"/>
            <a:ext cx="510367" cy="4914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1</a:t>
            </a:r>
            <a:endParaRPr lang="en-US" sz="2200" b="1"/>
          </a:p>
        </p:txBody>
      </p:sp>
      <p:sp>
        <p:nvSpPr>
          <p:cNvPr id="9" name="Pentagon 8"/>
          <p:cNvSpPr/>
          <p:nvPr/>
        </p:nvSpPr>
        <p:spPr>
          <a:xfrm>
            <a:off x="4127863" y="3156081"/>
            <a:ext cx="2534194" cy="561703"/>
          </a:xfrm>
          <a:prstGeom prst="homePlate">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chemeClr val="tx1"/>
                </a:solidFill>
                <a:latin typeface="+mj-lt"/>
              </a:rPr>
              <a:t>Tên lớp</a:t>
            </a:r>
            <a:endParaRPr lang="en-US" sz="2000">
              <a:solidFill>
                <a:schemeClr val="tx1"/>
              </a:solidFill>
              <a:latin typeface="+mj-lt"/>
            </a:endParaRPr>
          </a:p>
        </p:txBody>
      </p:sp>
      <p:sp>
        <p:nvSpPr>
          <p:cNvPr id="10" name="Flowchart: Connector 9"/>
          <p:cNvSpPr/>
          <p:nvPr/>
        </p:nvSpPr>
        <p:spPr>
          <a:xfrm>
            <a:off x="3617496" y="3191200"/>
            <a:ext cx="510367" cy="4914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2</a:t>
            </a:r>
            <a:endParaRPr lang="en-US" sz="2200" b="1"/>
          </a:p>
        </p:txBody>
      </p:sp>
      <p:sp>
        <p:nvSpPr>
          <p:cNvPr id="11" name="Pentagon 10"/>
          <p:cNvSpPr/>
          <p:nvPr/>
        </p:nvSpPr>
        <p:spPr>
          <a:xfrm>
            <a:off x="4127863" y="4050683"/>
            <a:ext cx="2534194" cy="561703"/>
          </a:xfrm>
          <a:prstGeom prst="homePlate">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cs typeface="Times New Roman" panose="02020603050405020304" pitchFamily="18" charset="0"/>
              </a:rPr>
              <a:t>Mã khoa</a:t>
            </a:r>
          </a:p>
        </p:txBody>
      </p:sp>
      <p:sp>
        <p:nvSpPr>
          <p:cNvPr id="12" name="Flowchart: Connector 11"/>
          <p:cNvSpPr/>
          <p:nvPr/>
        </p:nvSpPr>
        <p:spPr>
          <a:xfrm>
            <a:off x="3617496" y="4085802"/>
            <a:ext cx="510367" cy="49146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3</a:t>
            </a:r>
            <a:endParaRPr lang="en-US" sz="2200" b="1"/>
          </a:p>
        </p:txBody>
      </p:sp>
    </p:spTree>
    <p:extLst>
      <p:ext uri="{BB962C8B-B14F-4D97-AF65-F5344CB8AC3E}">
        <p14:creationId xmlns:p14="http://schemas.microsoft.com/office/powerpoint/2010/main" val="9468688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2)">
                                      <p:cBhvr>
                                        <p:cTn id="7" dur="1000"/>
                                        <p:tgtEl>
                                          <p:spTgt spid="8"/>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2)">
                                      <p:cBhvr>
                                        <p:cTn id="10" dur="1000"/>
                                        <p:tgtEl>
                                          <p:spTgt spid="10"/>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2)">
                                      <p:cBhvr>
                                        <p:cTn id="13" dur="1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1000"/>
                                        <p:tgtEl>
                                          <p:spTgt spid="5"/>
                                        </p:tgtEl>
                                      </p:cBhvr>
                                    </p:animEffect>
                                  </p:childTnLst>
                                </p:cTn>
                              </p:par>
                              <p:par>
                                <p:cTn id="19" presetID="21"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2)">
                                      <p:cBhvr>
                                        <p:cTn id="21" dur="1000"/>
                                        <p:tgtEl>
                                          <p:spTgt spid="6"/>
                                        </p:tgtEl>
                                      </p:cBhvr>
                                    </p:animEffect>
                                  </p:childTnLst>
                                </p:cTn>
                              </p:par>
                              <p:par>
                                <p:cTn id="22" presetID="21"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2)">
                                      <p:cBhvr>
                                        <p:cTn id="24" dur="1000"/>
                                        <p:tgtEl>
                                          <p:spTgt spid="9"/>
                                        </p:tgtEl>
                                      </p:cBhvr>
                                    </p:animEffect>
                                  </p:childTnLst>
                                </p:cTn>
                              </p:par>
                              <p:par>
                                <p:cTn id="25" presetID="21"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2)">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609600" y="338801"/>
            <a:ext cx="7348400" cy="1143200"/>
          </a:xfrm>
          <a:prstGeom prst="rect">
            <a:avLst/>
          </a:prstGeom>
        </p:spPr>
        <p:txBody>
          <a:bodyPr spcFirstLastPara="1" vert="horz" wrap="square" lIns="121900" tIns="121900" rIns="121900" bIns="121900" rtlCol="0" anchor="b" anchorCtr="0">
            <a:noAutofit/>
          </a:bodyPr>
          <a:lstStyle/>
          <a:p>
            <a:r>
              <a:rPr lang="vi-VN" sz="2800" b="1">
                <a:solidFill>
                  <a:srgbClr val="1155CC"/>
                </a:solidFill>
                <a:latin typeface="+mj-lt"/>
              </a:rPr>
              <a:t>3</a:t>
            </a:r>
            <a:r>
              <a:rPr lang="en" sz="2800" b="1">
                <a:solidFill>
                  <a:srgbClr val="1155CC"/>
                </a:solidFill>
                <a:latin typeface="+mj-lt"/>
              </a:rPr>
              <a:t>.</a:t>
            </a:r>
            <a:r>
              <a:rPr lang="vi-VN" sz="2800" i="1">
                <a:latin typeface="+mj-lt"/>
              </a:rPr>
              <a:t> Quản lý môn học</a:t>
            </a:r>
            <a:br>
              <a:rPr lang="en-US" sz="2800">
                <a:latin typeface="+mj-lt"/>
              </a:rPr>
            </a:br>
            <a:r>
              <a:rPr lang="vi-VN" sz="2800">
                <a:latin typeface="+mj-lt"/>
              </a:rPr>
              <a:t>        	</a:t>
            </a:r>
            <a:endParaRPr lang="en-US" sz="2800">
              <a:latin typeface="+mj-lt"/>
            </a:endParaRPr>
          </a:p>
        </p:txBody>
      </p:sp>
      <p:sp>
        <p:nvSpPr>
          <p:cNvPr id="95" name="Google Shape;95;p18"/>
          <p:cNvSpPr txBox="1">
            <a:spLocks noGrp="1"/>
          </p:cNvSpPr>
          <p:nvPr>
            <p:ph type="body" idx="1"/>
          </p:nvPr>
        </p:nvSpPr>
        <p:spPr>
          <a:xfrm>
            <a:off x="609600" y="683876"/>
            <a:ext cx="7348400" cy="1596250"/>
          </a:xfrm>
          <a:prstGeom prst="rect">
            <a:avLst/>
          </a:prstGeom>
        </p:spPr>
        <p:txBody>
          <a:bodyPr spcFirstLastPara="1" vert="horz" wrap="square" lIns="121900" tIns="121900" rIns="121900" bIns="121900" rtlCol="0" anchor="t" anchorCtr="0">
            <a:noAutofit/>
          </a:bodyPr>
          <a:lstStyle/>
          <a:p>
            <a:pPr marL="152396" indent="0">
              <a:buNone/>
            </a:pPr>
            <a:r>
              <a:rPr lang="vi-VN" sz="2000"/>
              <a:t>                  	</a:t>
            </a:r>
          </a:p>
          <a:p>
            <a:pPr marL="0" indent="0">
              <a:buNone/>
            </a:pPr>
            <a:endParaRPr/>
          </a:p>
        </p:txBody>
      </p:sp>
      <p:sp>
        <p:nvSpPr>
          <p:cNvPr id="96" name="Google Shape;96;p18"/>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sp>
        <p:nvSpPr>
          <p:cNvPr id="4" name="Oval 3"/>
          <p:cNvSpPr/>
          <p:nvPr/>
        </p:nvSpPr>
        <p:spPr>
          <a:xfrm>
            <a:off x="3762103" y="3011646"/>
            <a:ext cx="1776548" cy="1756297"/>
          </a:xfrm>
          <a:prstGeom prst="ellipse">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rPr>
              <a:t>Các thông tin quản lý</a:t>
            </a:r>
            <a:endParaRPr lang="en-US" sz="2400" b="1">
              <a:solidFill>
                <a:schemeClr val="tx1"/>
              </a:solidFill>
            </a:endParaRPr>
          </a:p>
          <a:p>
            <a:pPr algn="ctr"/>
            <a:endParaRPr lang="en-US"/>
          </a:p>
        </p:txBody>
      </p:sp>
      <p:sp>
        <p:nvSpPr>
          <p:cNvPr id="5" name="Oval 4"/>
          <p:cNvSpPr/>
          <p:nvPr/>
        </p:nvSpPr>
        <p:spPr>
          <a:xfrm>
            <a:off x="5760719" y="1645921"/>
            <a:ext cx="1366210" cy="1215501"/>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vi-VN"/>
              <a:t>Mã môn học</a:t>
            </a:r>
            <a:endParaRPr lang="en-US"/>
          </a:p>
        </p:txBody>
      </p:sp>
      <p:cxnSp>
        <p:nvCxnSpPr>
          <p:cNvPr id="7" name="Straight Connector 6"/>
          <p:cNvCxnSpPr>
            <a:stCxn id="5" idx="3"/>
            <a:endCxn id="4" idx="7"/>
          </p:cNvCxnSpPr>
          <p:nvPr/>
        </p:nvCxnSpPr>
        <p:spPr>
          <a:xfrm flipH="1">
            <a:off x="5278482" y="2683416"/>
            <a:ext cx="682314" cy="585434"/>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168434" y="1645921"/>
            <a:ext cx="1311729" cy="1215502"/>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vi-VN"/>
              <a:t>Tên môn học</a:t>
            </a:r>
            <a:endParaRPr lang="en-US"/>
          </a:p>
        </p:txBody>
      </p:sp>
      <p:cxnSp>
        <p:nvCxnSpPr>
          <p:cNvPr id="20" name="Straight Connector 19"/>
          <p:cNvCxnSpPr>
            <a:stCxn id="4" idx="1"/>
            <a:endCxn id="19" idx="5"/>
          </p:cNvCxnSpPr>
          <p:nvPr/>
        </p:nvCxnSpPr>
        <p:spPr>
          <a:xfrm flipH="1" flipV="1">
            <a:off x="3288065" y="2683417"/>
            <a:ext cx="734207" cy="58543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829344" y="4631235"/>
            <a:ext cx="1371056" cy="1247051"/>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vi-VN"/>
              <a:t>Số tiết học</a:t>
            </a:r>
            <a:endParaRPr lang="en-US"/>
          </a:p>
        </p:txBody>
      </p:sp>
      <p:cxnSp>
        <p:nvCxnSpPr>
          <p:cNvPr id="25" name="Straight Connector 24"/>
          <p:cNvCxnSpPr/>
          <p:nvPr/>
        </p:nvCxnSpPr>
        <p:spPr>
          <a:xfrm flipH="1">
            <a:off x="3108960" y="4336869"/>
            <a:ext cx="796834" cy="574765"/>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096000" y="4647009"/>
            <a:ext cx="1366210" cy="1215501"/>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vi-VN"/>
              <a:t>Số tín chỉ</a:t>
            </a:r>
            <a:endParaRPr lang="en-US"/>
          </a:p>
        </p:txBody>
      </p:sp>
      <p:cxnSp>
        <p:nvCxnSpPr>
          <p:cNvPr id="35" name="Straight Connector 34"/>
          <p:cNvCxnSpPr/>
          <p:nvPr/>
        </p:nvCxnSpPr>
        <p:spPr>
          <a:xfrm flipH="1" flipV="1">
            <a:off x="5394961" y="4336870"/>
            <a:ext cx="796833" cy="5747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77752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9" grpId="0" animBg="1"/>
      <p:bldP spid="24"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28336" y="0"/>
            <a:ext cx="7348400" cy="711980"/>
          </a:xfrm>
          <a:prstGeom prst="rect">
            <a:avLst/>
          </a:prstGeom>
        </p:spPr>
        <p:txBody>
          <a:bodyPr spcFirstLastPara="1" vert="horz" wrap="square" lIns="121900" tIns="121900" rIns="121900" bIns="121900" rtlCol="0" anchor="b" anchorCtr="0">
            <a:noAutofit/>
          </a:bodyPr>
          <a:lstStyle/>
          <a:p>
            <a:pPr marL="169329"/>
            <a:r>
              <a:rPr lang="vi-VN" sz="2800" b="1">
                <a:solidFill>
                  <a:srgbClr val="1155CC"/>
                </a:solidFill>
                <a:latin typeface="Times New Roman" panose="02020603050405020304" pitchFamily="18" charset="0"/>
                <a:cs typeface="Times New Roman" panose="02020603050405020304" pitchFamily="18" charset="0"/>
              </a:rPr>
              <a:t>4</a:t>
            </a:r>
            <a:r>
              <a:rPr lang="en" sz="2800" b="1">
                <a:solidFill>
                  <a:srgbClr val="1155CC"/>
                </a:solidFill>
                <a:latin typeface="Times New Roman" panose="02020603050405020304" pitchFamily="18" charset="0"/>
                <a:cs typeface="Times New Roman" panose="02020603050405020304" pitchFamily="18" charset="0"/>
              </a:rPr>
              <a:t>.</a:t>
            </a:r>
            <a:r>
              <a:rPr lang="vi-VN" sz="2800" i="1">
                <a:latin typeface="Times New Roman" panose="02020603050405020304" pitchFamily="18" charset="0"/>
                <a:cs typeface="Times New Roman" panose="02020603050405020304" pitchFamily="18" charset="0"/>
              </a:rPr>
              <a:t> </a:t>
            </a:r>
            <a:r>
              <a:rPr lang="vi-VN" sz="2800" b="1" i="1">
                <a:latin typeface="Times New Roman" panose="02020603050405020304" pitchFamily="18" charset="0"/>
                <a:cs typeface="Times New Roman" panose="02020603050405020304" pitchFamily="18" charset="0"/>
              </a:rPr>
              <a:t>Quản lý điểm của sinh viên</a:t>
            </a:r>
            <a:endParaRPr lang="en-US" sz="2800" b="1">
              <a:latin typeface="Times New Roman" panose="02020603050405020304" pitchFamily="18" charset="0"/>
              <a:cs typeface="Times New Roman" panose="02020603050405020304" pitchFamily="18" charset="0"/>
            </a:endParaRPr>
          </a:p>
        </p:txBody>
      </p:sp>
      <p:sp>
        <p:nvSpPr>
          <p:cNvPr id="69" name="Google Shape;69;p14"/>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2" name="Oval 1"/>
          <p:cNvSpPr/>
          <p:nvPr/>
        </p:nvSpPr>
        <p:spPr>
          <a:xfrm>
            <a:off x="3749040" y="2899954"/>
            <a:ext cx="2142309" cy="2142309"/>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rPr>
              <a:t>Các thông tin quản lý</a:t>
            </a:r>
            <a:endParaRPr lang="en-US" sz="2400" b="1">
              <a:solidFill>
                <a:schemeClr val="tx1"/>
              </a:solidFill>
            </a:endParaRPr>
          </a:p>
        </p:txBody>
      </p:sp>
      <p:sp>
        <p:nvSpPr>
          <p:cNvPr id="3" name="Rounded Rectangle 2"/>
          <p:cNvSpPr/>
          <p:nvPr/>
        </p:nvSpPr>
        <p:spPr>
          <a:xfrm>
            <a:off x="1484354" y="1861511"/>
            <a:ext cx="1959429" cy="796835"/>
          </a:xfrm>
          <a:prstGeom prst="round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Mã sinh viên</a:t>
            </a:r>
            <a:endParaRPr lang="en-US">
              <a:solidFill>
                <a:schemeClr val="tx1"/>
              </a:solidFill>
            </a:endParaRPr>
          </a:p>
        </p:txBody>
      </p:sp>
      <p:sp>
        <p:nvSpPr>
          <p:cNvPr id="7" name="Rounded Rectangle 6"/>
          <p:cNvSpPr/>
          <p:nvPr/>
        </p:nvSpPr>
        <p:spPr>
          <a:xfrm>
            <a:off x="5891349" y="1861510"/>
            <a:ext cx="1959429" cy="796835"/>
          </a:xfrm>
          <a:prstGeom prst="round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Mã môn học</a:t>
            </a:r>
            <a:endParaRPr lang="en-US">
              <a:solidFill>
                <a:schemeClr val="tx1"/>
              </a:solidFill>
            </a:endParaRPr>
          </a:p>
        </p:txBody>
      </p:sp>
      <p:sp>
        <p:nvSpPr>
          <p:cNvPr id="8" name="Rounded Rectangle 7"/>
          <p:cNvSpPr/>
          <p:nvPr/>
        </p:nvSpPr>
        <p:spPr>
          <a:xfrm>
            <a:off x="1284056" y="4245428"/>
            <a:ext cx="1959429" cy="796835"/>
          </a:xfrm>
          <a:prstGeom prst="round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Điểm quá trình</a:t>
            </a:r>
            <a:endParaRPr lang="en-US">
              <a:solidFill>
                <a:schemeClr val="tx1"/>
              </a:solidFill>
            </a:endParaRPr>
          </a:p>
        </p:txBody>
      </p:sp>
      <p:sp>
        <p:nvSpPr>
          <p:cNvPr id="9" name="Rounded Rectangle 8"/>
          <p:cNvSpPr/>
          <p:nvPr/>
        </p:nvSpPr>
        <p:spPr>
          <a:xfrm>
            <a:off x="6497021" y="3712081"/>
            <a:ext cx="1959429" cy="796835"/>
          </a:xfrm>
          <a:prstGeom prst="round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Điểm thi </a:t>
            </a:r>
            <a:endParaRPr lang="en-US">
              <a:solidFill>
                <a:schemeClr val="tx1"/>
              </a:solidFill>
            </a:endParaRPr>
          </a:p>
        </p:txBody>
      </p:sp>
      <p:sp>
        <p:nvSpPr>
          <p:cNvPr id="10" name="Rounded Rectangle 9"/>
          <p:cNvSpPr/>
          <p:nvPr/>
        </p:nvSpPr>
        <p:spPr>
          <a:xfrm>
            <a:off x="4537592" y="5697100"/>
            <a:ext cx="1959429" cy="796835"/>
          </a:xfrm>
          <a:prstGeom prst="round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Điểm kết thúc môn</a:t>
            </a:r>
            <a:endParaRPr lang="en-US">
              <a:solidFill>
                <a:schemeClr val="tx1"/>
              </a:solidFill>
            </a:endParaRPr>
          </a:p>
        </p:txBody>
      </p:sp>
    </p:spTree>
    <p:extLst>
      <p:ext uri="{BB962C8B-B14F-4D97-AF65-F5344CB8AC3E}">
        <p14:creationId xmlns:p14="http://schemas.microsoft.com/office/powerpoint/2010/main" val="3837149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81263" y="0"/>
            <a:ext cx="7348400" cy="1143200"/>
          </a:xfrm>
          <a:prstGeom prst="rect">
            <a:avLst/>
          </a:prstGeom>
        </p:spPr>
        <p:txBody>
          <a:bodyPr spcFirstLastPara="1" vert="horz" wrap="square" lIns="121900" tIns="121900" rIns="121900" bIns="121900" rtlCol="0" anchor="b" anchorCtr="0">
            <a:noAutofit/>
          </a:bodyPr>
          <a:lstStyle/>
          <a:p>
            <a:r>
              <a:rPr lang="vi-VN" sz="2800" b="1">
                <a:solidFill>
                  <a:srgbClr val="1155CC"/>
                </a:solidFill>
              </a:rPr>
              <a:t>5</a:t>
            </a:r>
            <a:r>
              <a:rPr lang="en" sz="2800" b="1">
                <a:solidFill>
                  <a:srgbClr val="1155CC"/>
                </a:solidFill>
              </a:rPr>
              <a:t>.</a:t>
            </a:r>
            <a:r>
              <a:rPr lang="vi-VN" sz="2800" i="1"/>
              <a:t> </a:t>
            </a:r>
            <a:r>
              <a:rPr lang="vi-VN" sz="2800" b="1" i="1"/>
              <a:t>Thống kê,báo cáo</a:t>
            </a:r>
            <a:endParaRPr sz="2800" b="1"/>
          </a:p>
        </p:txBody>
      </p:sp>
      <p:sp>
        <p:nvSpPr>
          <p:cNvPr id="121" name="Google Shape;121;p21"/>
          <p:cNvSpPr txBox="1">
            <a:spLocks noGrp="1"/>
          </p:cNvSpPr>
          <p:nvPr>
            <p:ph type="body" idx="1"/>
          </p:nvPr>
        </p:nvSpPr>
        <p:spPr>
          <a:xfrm>
            <a:off x="701160" y="1398879"/>
            <a:ext cx="6437578" cy="3484400"/>
          </a:xfrm>
          <a:prstGeom prst="rect">
            <a:avLst/>
          </a:prstGeom>
        </p:spPr>
        <p:txBody>
          <a:bodyPr spcFirstLastPara="1" vert="horz" wrap="square" lIns="121900" tIns="121900" rIns="121900" bIns="121900" rtlCol="0" anchor="t" anchorCtr="0">
            <a:noAutofit/>
          </a:bodyPr>
          <a:lstStyle/>
          <a:p>
            <a:pPr marL="0" indent="0">
              <a:buNone/>
            </a:pPr>
            <a:r>
              <a:rPr lang="en"/>
              <a:t>.</a:t>
            </a:r>
            <a:endParaRPr/>
          </a:p>
        </p:txBody>
      </p:sp>
      <p:sp>
        <p:nvSpPr>
          <p:cNvPr id="124" name="Google Shape;124;p21"/>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10" name="Google Shape;95;p18"/>
          <p:cNvSpPr txBox="1">
            <a:spLocks noGrp="1"/>
          </p:cNvSpPr>
          <p:nvPr>
            <p:ph type="body" idx="1"/>
          </p:nvPr>
        </p:nvSpPr>
        <p:spPr>
          <a:xfrm>
            <a:off x="609600" y="1225327"/>
            <a:ext cx="7348400" cy="3473600"/>
          </a:xfrm>
          <a:prstGeom prst="rect">
            <a:avLst/>
          </a:prstGeom>
        </p:spPr>
        <p:txBody>
          <a:bodyPr spcFirstLastPara="1" vert="horz" wrap="square" lIns="121900" tIns="121900" rIns="121900" bIns="121900" rtlCol="0" anchor="t" anchorCtr="0">
            <a:noAutofit/>
          </a:bodyPr>
          <a:lstStyle/>
          <a:p>
            <a:r>
              <a:rPr lang="vi-VN" sz="2000">
                <a:latin typeface="+mj-lt"/>
              </a:rPr>
              <a:t>Thống kê danh sách sinh viên qua môn, tỷ lệ sinh viên qua môn theo từng lớp học, môn học sau mỗi kỳ học.</a:t>
            </a:r>
            <a:endParaRPr lang="en-US" sz="2000">
              <a:latin typeface="+mj-lt"/>
            </a:endParaRPr>
          </a:p>
          <a:p>
            <a:r>
              <a:rPr lang="vi-VN" sz="2000">
                <a:latin typeface="+mj-lt"/>
              </a:rPr>
              <a:t>Thống kê danh sách sinh viên trượt (học lại),tỷ lệ sinh viên trượt môn theo từng lớp học, môn học sau mỗi kỳ học.</a:t>
            </a:r>
            <a:endParaRPr lang="en-US" sz="2000">
              <a:latin typeface="+mj-lt"/>
            </a:endParaRPr>
          </a:p>
          <a:p>
            <a:r>
              <a:rPr lang="vi-VN" sz="2000">
                <a:latin typeface="+mj-lt"/>
              </a:rPr>
              <a:t>Thống kê danh sách  sinh viên bị trượt môn.</a:t>
            </a:r>
            <a:endParaRPr lang="en-US" sz="2000">
              <a:latin typeface="+mj-lt"/>
            </a:endParaRPr>
          </a:p>
          <a:p>
            <a:r>
              <a:rPr lang="vi-VN" sz="2000">
                <a:latin typeface="+mj-lt"/>
              </a:rPr>
              <a:t>Trong quá trình thống kê sẽ sử dụng chức năng tính điểm của quản lý điểm.</a:t>
            </a:r>
            <a:endParaRPr lang="en-US" sz="2000">
              <a:latin typeface="+mj-lt"/>
            </a:endParaRPr>
          </a:p>
          <a:p>
            <a:pPr marL="152396" indent="0">
              <a:buNone/>
            </a:pPr>
            <a:r>
              <a:rPr lang="vi-VN" sz="2000">
                <a:latin typeface="+mj-lt"/>
              </a:rPr>
              <a:t> </a:t>
            </a:r>
            <a:endParaRPr>
              <a:latin typeface="+mj-lt"/>
            </a:endParaRPr>
          </a:p>
        </p:txBody>
      </p:sp>
    </p:spTree>
    <p:extLst>
      <p:ext uri="{BB962C8B-B14F-4D97-AF65-F5344CB8AC3E}">
        <p14:creationId xmlns:p14="http://schemas.microsoft.com/office/powerpoint/2010/main" val="986179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9474" y="0"/>
            <a:ext cx="4940967" cy="940526"/>
          </a:xfrm>
          <a:prstGeom prst="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TextBox 4"/>
          <p:cNvSpPr txBox="1"/>
          <p:nvPr/>
        </p:nvSpPr>
        <p:spPr>
          <a:xfrm>
            <a:off x="3625516" y="140637"/>
            <a:ext cx="4940967" cy="523220"/>
          </a:xfrm>
          <a:prstGeom prst="rect">
            <a:avLst/>
          </a:prstGeom>
          <a:noFill/>
        </p:spPr>
        <p:txBody>
          <a:bodyPr wrap="square" rtlCol="0">
            <a:spAutoFit/>
          </a:bodyPr>
          <a:lstStyle/>
          <a:p>
            <a:r>
              <a:rPr lang="vi-VN" sz="2800" b="1">
                <a:solidFill>
                  <a:srgbClr val="002060"/>
                </a:solidFill>
                <a:latin typeface="+mj-lt"/>
              </a:rPr>
              <a:t>Phân tích dữ liệu hệ  thống</a:t>
            </a:r>
            <a:endParaRPr lang="en-US" sz="2800" b="1">
              <a:solidFill>
                <a:srgbClr val="002060"/>
              </a:solidFill>
              <a:latin typeface="+mj-lt"/>
            </a:endParaRPr>
          </a:p>
        </p:txBody>
      </p:sp>
      <p:sp>
        <p:nvSpPr>
          <p:cNvPr id="6" name="Pentagon 5"/>
          <p:cNvSpPr/>
          <p:nvPr/>
        </p:nvSpPr>
        <p:spPr>
          <a:xfrm>
            <a:off x="-9943" y="1188719"/>
            <a:ext cx="5480301" cy="855093"/>
          </a:xfrm>
          <a:prstGeom prst="homePlat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9492" y="1188720"/>
            <a:ext cx="4725433" cy="1107996"/>
          </a:xfrm>
          <a:prstGeom prst="rect">
            <a:avLst/>
          </a:prstGeom>
          <a:noFill/>
        </p:spPr>
        <p:txBody>
          <a:bodyPr wrap="square" rtlCol="0">
            <a:spAutoFit/>
          </a:bodyPr>
          <a:lstStyle/>
          <a:p>
            <a:pPr lvl="0"/>
            <a:r>
              <a:rPr lang="vi-VN" sz="2400" b="1">
                <a:solidFill>
                  <a:schemeClr val="bg1"/>
                </a:solidFill>
                <a:latin typeface="+mj-lt"/>
              </a:rPr>
              <a:t>1.</a:t>
            </a:r>
            <a:r>
              <a:rPr lang="en-US" sz="2400" b="1">
                <a:solidFill>
                  <a:schemeClr val="bg1"/>
                </a:solidFill>
                <a:latin typeface="+mj-lt"/>
              </a:rPr>
              <a:t>Xác định kiểu thực thể ; kiểu thuộc tính</a:t>
            </a:r>
          </a:p>
          <a:p>
            <a:endParaRPr lang="en-US">
              <a:latin typeface="+mj-lt"/>
            </a:endParaRPr>
          </a:p>
        </p:txBody>
      </p:sp>
      <p:sp>
        <p:nvSpPr>
          <p:cNvPr id="9" name="Rounded Rectangle 8"/>
          <p:cNvSpPr/>
          <p:nvPr/>
        </p:nvSpPr>
        <p:spPr>
          <a:xfrm>
            <a:off x="1557697" y="2220157"/>
            <a:ext cx="4408227" cy="801476"/>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792393" y="2220157"/>
            <a:ext cx="4408227" cy="801476"/>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557696" y="3457015"/>
            <a:ext cx="4408227" cy="801476"/>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792394" y="3457015"/>
            <a:ext cx="4408227" cy="801476"/>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57695" y="4643322"/>
            <a:ext cx="4408227" cy="801476"/>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6792393" y="4557815"/>
            <a:ext cx="5039742" cy="886983"/>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746026" y="2207896"/>
            <a:ext cx="4153164" cy="769441"/>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KHOA </a:t>
            </a:r>
            <a:r>
              <a:rPr lang="en-US" sz="2000" b="1">
                <a:latin typeface="Times New Roman" panose="02020603050405020304" pitchFamily="18" charset="0"/>
                <a:cs typeface="Times New Roman" panose="02020603050405020304" pitchFamily="18" charset="0"/>
              </a:rPr>
              <a:t>(</a:t>
            </a:r>
            <a:r>
              <a:rPr lang="en-US" sz="2000" b="1" u="sng">
                <a:latin typeface="Times New Roman" panose="02020603050405020304" pitchFamily="18" charset="0"/>
                <a:cs typeface="Times New Roman" panose="02020603050405020304" pitchFamily="18" charset="0"/>
              </a:rPr>
              <a:t>Mã khoa</a:t>
            </a:r>
            <a:r>
              <a:rPr lang="en-US" sz="2000" b="1">
                <a:latin typeface="Times New Roman" panose="02020603050405020304" pitchFamily="18" charset="0"/>
                <a:cs typeface="Times New Roman" panose="02020603050405020304" pitchFamily="18" charset="0"/>
              </a:rPr>
              <a:t>, Tên khoa, Chuyên ngành)</a:t>
            </a:r>
          </a:p>
        </p:txBody>
      </p:sp>
      <p:sp>
        <p:nvSpPr>
          <p:cNvPr id="18" name="TextBox 17"/>
          <p:cNvSpPr txBox="1"/>
          <p:nvPr/>
        </p:nvSpPr>
        <p:spPr>
          <a:xfrm>
            <a:off x="1685225" y="3496883"/>
            <a:ext cx="4153166" cy="1015663"/>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KHOÁ HỌC </a:t>
            </a:r>
            <a:r>
              <a:rPr lang="en-US" sz="2000" b="1">
                <a:latin typeface="Times New Roman" panose="02020603050405020304" pitchFamily="18" charset="0"/>
                <a:cs typeface="Times New Roman" panose="02020603050405020304" pitchFamily="18" charset="0"/>
              </a:rPr>
              <a:t>(</a:t>
            </a:r>
            <a:r>
              <a:rPr lang="en-US" b="1" u="sng">
                <a:latin typeface="Times New Roman" panose="02020603050405020304" pitchFamily="18" charset="0"/>
                <a:cs typeface="Times New Roman" panose="02020603050405020304" pitchFamily="18" charset="0"/>
              </a:rPr>
              <a:t>Mã khoá học</a:t>
            </a:r>
            <a:r>
              <a:rPr lang="en-US" b="1">
                <a:latin typeface="Times New Roman" panose="02020603050405020304" pitchFamily="18" charset="0"/>
                <a:cs typeface="Times New Roman" panose="02020603050405020304" pitchFamily="18" charset="0"/>
              </a:rPr>
              <a:t>, Tên khoá học, Năm bắt đầu, Năm kết thúc </a:t>
            </a:r>
            <a:r>
              <a:rPr lang="en-US" sz="2000" b="1">
                <a:latin typeface="Times New Roman" panose="02020603050405020304" pitchFamily="18" charset="0"/>
                <a:cs typeface="Times New Roman" panose="02020603050405020304" pitchFamily="18" charset="0"/>
              </a:rPr>
              <a:t>)</a:t>
            </a:r>
          </a:p>
          <a:p>
            <a:endParaRPr lang="en-US">
              <a:latin typeface="Times New Roman" panose="02020603050405020304" pitchFamily="18" charset="0"/>
              <a:cs typeface="Times New Roman" panose="02020603050405020304" pitchFamily="18" charset="0"/>
            </a:endParaRPr>
          </a:p>
        </p:txBody>
      </p:sp>
      <p:sp>
        <p:nvSpPr>
          <p:cNvPr id="19" name="TextBox 18"/>
          <p:cNvSpPr txBox="1"/>
          <p:nvPr/>
        </p:nvSpPr>
        <p:spPr>
          <a:xfrm>
            <a:off x="6981656" y="4557815"/>
            <a:ext cx="4850479" cy="1246495"/>
          </a:xfrm>
          <a:prstGeom prst="rect">
            <a:avLst/>
          </a:prstGeom>
          <a:noFill/>
        </p:spPr>
        <p:txBody>
          <a:bodyPr wrap="square" rtlCol="0">
            <a:spAutoFit/>
          </a:bodyPr>
          <a:lstStyle/>
          <a:p>
            <a:r>
              <a:rPr lang="en-US" sz="1900" b="1">
                <a:latin typeface="Times New Roman" panose="02020603050405020304" pitchFamily="18" charset="0"/>
                <a:cs typeface="Times New Roman" panose="02020603050405020304" pitchFamily="18" charset="0"/>
              </a:rPr>
              <a:t>SINH VIÊN (</a:t>
            </a:r>
            <a:r>
              <a:rPr lang="en-US" sz="1900" b="1" u="sng">
                <a:latin typeface="Times New Roman" panose="02020603050405020304" pitchFamily="18" charset="0"/>
                <a:cs typeface="Times New Roman" panose="02020603050405020304" pitchFamily="18" charset="0"/>
              </a:rPr>
              <a:t>Mã sinh viên</a:t>
            </a:r>
            <a:r>
              <a:rPr lang="en-US" sz="1900" b="1">
                <a:latin typeface="Times New Roman" panose="02020603050405020304" pitchFamily="18" charset="0"/>
                <a:cs typeface="Times New Roman" panose="02020603050405020304" pitchFamily="18" charset="0"/>
              </a:rPr>
              <a:t>, Họ tên sinh viên, Giới tính, Ngày sinh, Mã lớp, Quê quán, Email, SĐT )</a:t>
            </a:r>
          </a:p>
          <a:p>
            <a:endParaRPr lang="en-US">
              <a:latin typeface="Times New Roman" panose="02020603050405020304" pitchFamily="18" charset="0"/>
              <a:cs typeface="Times New Roman" panose="02020603050405020304" pitchFamily="18" charset="0"/>
            </a:endParaRPr>
          </a:p>
        </p:txBody>
      </p:sp>
      <p:sp>
        <p:nvSpPr>
          <p:cNvPr id="20" name="TextBox 19"/>
          <p:cNvSpPr txBox="1"/>
          <p:nvPr/>
        </p:nvSpPr>
        <p:spPr>
          <a:xfrm>
            <a:off x="6981656" y="2395809"/>
            <a:ext cx="4074695" cy="430887"/>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LỚP</a:t>
            </a:r>
            <a:r>
              <a:rPr lang="en-US" sz="2000" b="1">
                <a:latin typeface="Times New Roman" panose="02020603050405020304" pitchFamily="18" charset="0"/>
                <a:cs typeface="Times New Roman" panose="02020603050405020304" pitchFamily="18" charset="0"/>
              </a:rPr>
              <a:t> ( </a:t>
            </a:r>
            <a:r>
              <a:rPr lang="en-US" sz="2000" b="1" u="sng">
                <a:latin typeface="Times New Roman" panose="02020603050405020304" pitchFamily="18" charset="0"/>
                <a:cs typeface="Times New Roman" panose="02020603050405020304" pitchFamily="18" charset="0"/>
              </a:rPr>
              <a:t>Mã lớp</a:t>
            </a:r>
            <a:r>
              <a:rPr lang="en-US" sz="2000" b="1">
                <a:latin typeface="Times New Roman" panose="02020603050405020304" pitchFamily="18" charset="0"/>
                <a:cs typeface="Times New Roman" panose="02020603050405020304" pitchFamily="18" charset="0"/>
              </a:rPr>
              <a:t>, Tên lớp )</a:t>
            </a:r>
          </a:p>
        </p:txBody>
      </p:sp>
      <p:sp>
        <p:nvSpPr>
          <p:cNvPr id="21" name="TextBox 20"/>
          <p:cNvSpPr txBox="1"/>
          <p:nvPr/>
        </p:nvSpPr>
        <p:spPr>
          <a:xfrm>
            <a:off x="6974039" y="3494467"/>
            <a:ext cx="4082312" cy="738664"/>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MÔN HỌC </a:t>
            </a:r>
            <a:r>
              <a:rPr lang="en-US" sz="2000" b="1">
                <a:latin typeface="Times New Roman" panose="02020603050405020304" pitchFamily="18" charset="0"/>
                <a:cs typeface="Times New Roman" panose="02020603050405020304" pitchFamily="18" charset="0"/>
              </a:rPr>
              <a:t>( </a:t>
            </a:r>
            <a:r>
              <a:rPr lang="en-US" sz="2000" b="1" u="sng">
                <a:latin typeface="Times New Roman" panose="02020603050405020304" pitchFamily="18" charset="0"/>
                <a:cs typeface="Times New Roman" panose="02020603050405020304" pitchFamily="18" charset="0"/>
              </a:rPr>
              <a:t>Mã môn học </a:t>
            </a:r>
            <a:r>
              <a:rPr lang="en-US" sz="2000" b="1">
                <a:latin typeface="Times New Roman" panose="02020603050405020304" pitchFamily="18" charset="0"/>
                <a:cs typeface="Times New Roman" panose="02020603050405020304" pitchFamily="18" charset="0"/>
              </a:rPr>
              <a:t>,Tên môn học, Số tín chỉ, Số tiết học )</a:t>
            </a:r>
          </a:p>
        </p:txBody>
      </p:sp>
      <p:sp>
        <p:nvSpPr>
          <p:cNvPr id="22" name="TextBox 21"/>
          <p:cNvSpPr txBox="1"/>
          <p:nvPr/>
        </p:nvSpPr>
        <p:spPr>
          <a:xfrm>
            <a:off x="1722601" y="4693873"/>
            <a:ext cx="4115790" cy="738664"/>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HỌC</a:t>
            </a:r>
            <a:r>
              <a:rPr lang="en-US" sz="2000" b="1">
                <a:latin typeface="Times New Roman" panose="02020603050405020304" pitchFamily="18" charset="0"/>
                <a:cs typeface="Times New Roman" panose="02020603050405020304" pitchFamily="18" charset="0"/>
              </a:rPr>
              <a:t> (Điểm </a:t>
            </a:r>
            <a:r>
              <a:rPr lang="vi-VN" sz="2000" b="1">
                <a:latin typeface="Times New Roman" panose="02020603050405020304" pitchFamily="18" charset="0"/>
                <a:cs typeface="Times New Roman" panose="02020603050405020304" pitchFamily="18" charset="0"/>
              </a:rPr>
              <a:t>quá trình</a:t>
            </a:r>
            <a:r>
              <a:rPr lang="en-US" sz="2000" b="1">
                <a:latin typeface="Times New Roman" panose="02020603050405020304" pitchFamily="18" charset="0"/>
                <a:cs typeface="Times New Roman" panose="02020603050405020304" pitchFamily="18" charset="0"/>
              </a:rPr>
              <a:t> , Điểm</a:t>
            </a:r>
            <a:r>
              <a:rPr lang="vi-VN" sz="2000" b="1">
                <a:latin typeface="Times New Roman" panose="02020603050405020304" pitchFamily="18" charset="0"/>
                <a:cs typeface="Times New Roman" panose="02020603050405020304" pitchFamily="18" charset="0"/>
              </a:rPr>
              <a:t> thi</a:t>
            </a:r>
            <a:r>
              <a:rPr lang="en-US" sz="2000" b="1">
                <a:latin typeface="Times New Roman" panose="02020603050405020304" pitchFamily="18" charset="0"/>
                <a:cs typeface="Times New Roman" panose="02020603050405020304" pitchFamily="18" charset="0"/>
              </a:rPr>
              <a:t>  , Điểm </a:t>
            </a:r>
            <a:r>
              <a:rPr lang="vi-VN" sz="2000" b="1">
                <a:latin typeface="Times New Roman" panose="02020603050405020304" pitchFamily="18" charset="0"/>
                <a:cs typeface="Times New Roman" panose="02020603050405020304" pitchFamily="18" charset="0"/>
              </a:rPr>
              <a:t>kết thúc</a:t>
            </a:r>
            <a:r>
              <a:rPr lang="en-US" sz="2000" b="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15365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1" grpId="0" animBg="1"/>
      <p:bldP spid="12" grpId="0" animBg="1"/>
      <p:bldP spid="13" grpId="0" animBg="1"/>
      <p:bldP spid="14" grpId="0" animBg="1"/>
      <p:bldP spid="16" grpId="0" animBg="1"/>
      <p:bldP spid="17" grpId="0"/>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3879669" y="0"/>
            <a:ext cx="4172510" cy="940526"/>
          </a:xfrm>
          <a:prstGeom prst="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TextBox 5"/>
          <p:cNvSpPr txBox="1"/>
          <p:nvPr/>
        </p:nvSpPr>
        <p:spPr>
          <a:xfrm>
            <a:off x="3879669" y="270208"/>
            <a:ext cx="4172509" cy="461665"/>
          </a:xfrm>
          <a:prstGeom prst="rect">
            <a:avLst/>
          </a:prstGeom>
          <a:noFill/>
        </p:spPr>
        <p:txBody>
          <a:bodyPr wrap="square" rtlCol="0">
            <a:spAutoFit/>
          </a:bodyPr>
          <a:lstStyle/>
          <a:p>
            <a:r>
              <a:rPr lang="vi-VN" sz="2400" b="1">
                <a:latin typeface="Times New Roman" panose="02020603050405020304" pitchFamily="18" charset="0"/>
                <a:cs typeface="Times New Roman" panose="02020603050405020304" pitchFamily="18" charset="0"/>
              </a:rPr>
              <a:t>Phân tích dữ liệu hệ  thống</a:t>
            </a:r>
            <a:endParaRPr lang="en-US" sz="2400" b="1">
              <a:latin typeface="Times New Roman" panose="02020603050405020304" pitchFamily="18" charset="0"/>
              <a:cs typeface="Times New Roman" panose="02020603050405020304" pitchFamily="18" charset="0"/>
            </a:endParaRPr>
          </a:p>
        </p:txBody>
      </p:sp>
      <p:sp>
        <p:nvSpPr>
          <p:cNvPr id="7" name="Pentagon 6"/>
          <p:cNvSpPr/>
          <p:nvPr/>
        </p:nvSpPr>
        <p:spPr>
          <a:xfrm>
            <a:off x="-9943" y="1188720"/>
            <a:ext cx="4187171" cy="718456"/>
          </a:xfrm>
          <a:prstGeom prst="homePlat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1199" y="1285793"/>
            <a:ext cx="3384885" cy="738664"/>
          </a:xfrm>
          <a:prstGeom prst="rect">
            <a:avLst/>
          </a:prstGeom>
          <a:noFill/>
        </p:spPr>
        <p:txBody>
          <a:bodyPr wrap="square" rtlCol="0">
            <a:spAutoFit/>
          </a:bodyPr>
          <a:lstStyle/>
          <a:p>
            <a:pPr lvl="0"/>
            <a:r>
              <a:rPr lang="vi-VN" sz="2400" b="1">
                <a:solidFill>
                  <a:schemeClr val="bg1"/>
                </a:solidFill>
                <a:latin typeface="Times New Roman" panose="02020603050405020304" pitchFamily="18" charset="0"/>
                <a:cs typeface="Times New Roman" panose="02020603050405020304" pitchFamily="18" charset="0"/>
              </a:rPr>
              <a:t>2.</a:t>
            </a:r>
            <a:r>
              <a:rPr lang="en-US" sz="2400" b="1">
                <a:solidFill>
                  <a:schemeClr val="bg1"/>
                </a:solidFill>
                <a:latin typeface="Times New Roman" panose="02020603050405020304" pitchFamily="18" charset="0"/>
                <a:cs typeface="Times New Roman" panose="02020603050405020304" pitchFamily="18" charset="0"/>
              </a:rPr>
              <a:t>Xác định kiểu liên kết</a:t>
            </a:r>
          </a:p>
          <a:p>
            <a:endParaRPr lang="en-US">
              <a:latin typeface="Times New Roman" panose="02020603050405020304" pitchFamily="18" charset="0"/>
              <a:cs typeface="Times New Roman" panose="02020603050405020304" pitchFamily="18" charset="0"/>
            </a:endParaRPr>
          </a:p>
        </p:txBody>
      </p:sp>
      <p:sp>
        <p:nvSpPr>
          <p:cNvPr id="9" name="Right Arrow 8"/>
          <p:cNvSpPr/>
          <p:nvPr/>
        </p:nvSpPr>
        <p:spPr>
          <a:xfrm>
            <a:off x="995919" y="2542554"/>
            <a:ext cx="737937" cy="3529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107796" y="2342144"/>
            <a:ext cx="4138863" cy="753749"/>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779044" y="2459752"/>
            <a:ext cx="3577390" cy="738664"/>
          </a:xfrm>
          <a:prstGeom prst="rect">
            <a:avLst/>
          </a:prstGeom>
          <a:noFill/>
        </p:spPr>
        <p:txBody>
          <a:bodyPr wrap="square" rtlCol="0">
            <a:spAutoFit/>
          </a:bodyPr>
          <a:lstStyle/>
          <a:p>
            <a:pPr lvl="0"/>
            <a:r>
              <a:rPr lang="en-US" sz="2400" b="1">
                <a:latin typeface="Times New Roman" panose="02020603050405020304" pitchFamily="18" charset="0"/>
                <a:cs typeface="Times New Roman" panose="02020603050405020304" pitchFamily="18" charset="0"/>
              </a:rPr>
              <a:t>Liên kết 1-1</a:t>
            </a:r>
          </a:p>
          <a:p>
            <a:endParaRPr lang="en-US">
              <a:latin typeface="Times New Roman" panose="02020603050405020304" pitchFamily="18" charset="0"/>
              <a:cs typeface="Times New Roman" panose="02020603050405020304" pitchFamily="18" charset="0"/>
            </a:endParaRPr>
          </a:p>
        </p:txBody>
      </p:sp>
      <p:sp>
        <p:nvSpPr>
          <p:cNvPr id="12" name="Right Arrow 11"/>
          <p:cNvSpPr/>
          <p:nvPr/>
        </p:nvSpPr>
        <p:spPr>
          <a:xfrm>
            <a:off x="995919" y="3621175"/>
            <a:ext cx="737937" cy="3529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107796" y="3420765"/>
            <a:ext cx="4138863" cy="753749"/>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9044" y="3572344"/>
            <a:ext cx="3577390" cy="738664"/>
          </a:xfrm>
          <a:prstGeom prst="rect">
            <a:avLst/>
          </a:prstGeom>
          <a:noFill/>
        </p:spPr>
        <p:txBody>
          <a:bodyPr wrap="square" rtlCol="0">
            <a:spAutoFit/>
          </a:bodyPr>
          <a:lstStyle/>
          <a:p>
            <a:pPr lvl="0"/>
            <a:r>
              <a:rPr lang="en-US" sz="2400" b="1">
                <a:latin typeface="Times New Roman" panose="02020603050405020304" pitchFamily="18" charset="0"/>
                <a:cs typeface="Times New Roman" panose="02020603050405020304" pitchFamily="18" charset="0"/>
              </a:rPr>
              <a:t>Liên kết 1-nhiều</a:t>
            </a:r>
          </a:p>
          <a:p>
            <a:endParaRPr lang="en-US">
              <a:latin typeface="Times New Roman" panose="02020603050405020304" pitchFamily="18" charset="0"/>
              <a:cs typeface="Times New Roman" panose="02020603050405020304" pitchFamily="18" charset="0"/>
            </a:endParaRPr>
          </a:p>
        </p:txBody>
      </p:sp>
      <p:sp>
        <p:nvSpPr>
          <p:cNvPr id="15" name="Right Arrow 14"/>
          <p:cNvSpPr/>
          <p:nvPr/>
        </p:nvSpPr>
        <p:spPr>
          <a:xfrm>
            <a:off x="995919" y="4712647"/>
            <a:ext cx="737937" cy="35292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107796" y="4512237"/>
            <a:ext cx="4138863" cy="753749"/>
          </a:xfrm>
          <a:prstGeom prst="round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779044" y="4648731"/>
            <a:ext cx="3577390" cy="738664"/>
          </a:xfrm>
          <a:prstGeom prst="rect">
            <a:avLst/>
          </a:prstGeom>
          <a:noFill/>
        </p:spPr>
        <p:txBody>
          <a:bodyPr wrap="square" rtlCol="0">
            <a:spAutoFit/>
          </a:bodyPr>
          <a:lstStyle/>
          <a:p>
            <a:pPr lvl="0"/>
            <a:r>
              <a:rPr lang="en-US" sz="2400" b="1">
                <a:latin typeface="Times New Roman" panose="02020603050405020304" pitchFamily="18" charset="0"/>
                <a:cs typeface="Times New Roman" panose="02020603050405020304" pitchFamily="18" charset="0"/>
              </a:rPr>
              <a:t>Liên kết </a:t>
            </a:r>
            <a:r>
              <a:rPr lang="vi-VN" sz="2200" b="1">
                <a:latin typeface="Times New Roman" panose="02020603050405020304" pitchFamily="18" charset="0"/>
                <a:cs typeface="Times New Roman" panose="02020603050405020304" pitchFamily="18" charset="0"/>
              </a:rPr>
              <a:t>nhiều</a:t>
            </a:r>
            <a:r>
              <a:rPr lang="en-US" sz="2400" b="1">
                <a:latin typeface="Times New Roman" panose="02020603050405020304" pitchFamily="18" charset="0"/>
                <a:cs typeface="Times New Roman" panose="02020603050405020304" pitchFamily="18" charset="0"/>
              </a:rPr>
              <a:t>-nhiều</a:t>
            </a:r>
          </a:p>
          <a:p>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0599" y="2342144"/>
            <a:ext cx="5150141" cy="2923842"/>
          </a:xfrm>
          <a:prstGeom prst="rect">
            <a:avLst/>
          </a:prstGeom>
        </p:spPr>
      </p:pic>
    </p:spTree>
    <p:extLst>
      <p:ext uri="{BB962C8B-B14F-4D97-AF65-F5344CB8AC3E}">
        <p14:creationId xmlns:p14="http://schemas.microsoft.com/office/powerpoint/2010/main" val="2476617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anim calcmode="lin" valueType="num">
                                      <p:cBhvr>
                                        <p:cTn id="58" dur="500" fill="hold"/>
                                        <p:tgtEl>
                                          <p:spTgt spid="17"/>
                                        </p:tgtEl>
                                        <p:attrNameLst>
                                          <p:attrName>ppt_x</p:attrName>
                                        </p:attrNameLst>
                                      </p:cBhvr>
                                      <p:tavLst>
                                        <p:tav tm="0">
                                          <p:val>
                                            <p:strVal val="#ppt_x"/>
                                          </p:val>
                                        </p:tav>
                                        <p:tav tm="100000">
                                          <p:val>
                                            <p:strVal val="#ppt_x"/>
                                          </p:val>
                                        </p:tav>
                                      </p:tavLst>
                                    </p:anim>
                                    <p:anim calcmode="lin" valueType="num">
                                      <p:cBhvr>
                                        <p:cTn id="5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p:bldP spid="15" grpId="0" animBg="1"/>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2" name="Rectangle 1"/>
          <p:cNvSpPr/>
          <p:nvPr/>
        </p:nvSpPr>
        <p:spPr>
          <a:xfrm>
            <a:off x="1606731" y="5185954"/>
            <a:ext cx="4010298" cy="126709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1783080" y="5527114"/>
            <a:ext cx="3657600" cy="584775"/>
          </a:xfrm>
          <a:prstGeom prst="rect">
            <a:avLst/>
          </a:prstGeom>
          <a:noFill/>
        </p:spPr>
        <p:txBody>
          <a:bodyPr wrap="square" rtlCol="0">
            <a:spAutoFit/>
          </a:bodyPr>
          <a:lstStyle/>
          <a:p>
            <a:pPr algn="ctr"/>
            <a:r>
              <a:rPr lang="vi-VN" sz="3200">
                <a:latin typeface="+mj-lt"/>
              </a:rPr>
              <a:t>Sơ đồ ERD</a:t>
            </a:r>
            <a:endParaRPr lang="en-US" sz="3200">
              <a:latin typeface="+mj-lt"/>
            </a:endParaRPr>
          </a:p>
        </p:txBody>
      </p:sp>
    </p:spTree>
    <p:extLst>
      <p:ext uri="{BB962C8B-B14F-4D97-AF65-F5344CB8AC3E}">
        <p14:creationId xmlns:p14="http://schemas.microsoft.com/office/powerpoint/2010/main" val="44104968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ounded Rectangle 4"/>
          <p:cNvSpPr/>
          <p:nvPr/>
        </p:nvSpPr>
        <p:spPr>
          <a:xfrm>
            <a:off x="4284617" y="0"/>
            <a:ext cx="4088674" cy="1240971"/>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TextBox 5"/>
          <p:cNvSpPr txBox="1"/>
          <p:nvPr/>
        </p:nvSpPr>
        <p:spPr>
          <a:xfrm>
            <a:off x="4585062" y="0"/>
            <a:ext cx="3487783" cy="1477328"/>
          </a:xfrm>
          <a:prstGeom prst="rect">
            <a:avLst/>
          </a:prstGeom>
          <a:noFill/>
        </p:spPr>
        <p:txBody>
          <a:bodyPr wrap="square" rtlCol="0">
            <a:spAutoFit/>
          </a:bodyPr>
          <a:lstStyle/>
          <a:p>
            <a:pPr algn="ctr"/>
            <a:r>
              <a:rPr lang="vi-VN" sz="2400" b="1">
                <a:latin typeface="+mj-lt"/>
              </a:rPr>
              <a:t>Mô tả cấu trúc bảng và giải thích ý nghĩa các cột dữ liệu của bảng</a:t>
            </a:r>
            <a:r>
              <a:rPr lang="vi-VN" b="1">
                <a:latin typeface="+mj-lt"/>
              </a:rPr>
              <a:t> </a:t>
            </a:r>
            <a:endParaRPr lang="en-US">
              <a:latin typeface="+mj-lt"/>
            </a:endParaRPr>
          </a:p>
          <a:p>
            <a:endParaRPr lang="en-US">
              <a:latin typeface="+mj-lt"/>
            </a:endParaRPr>
          </a:p>
        </p:txBody>
      </p:sp>
      <p:graphicFrame>
        <p:nvGraphicFramePr>
          <p:cNvPr id="9" name="Table 8"/>
          <p:cNvGraphicFramePr>
            <a:graphicFrameLocks noGrp="1"/>
          </p:cNvGraphicFramePr>
          <p:nvPr>
            <p:extLst>
              <p:ext uri="{D42A27DB-BD31-4B8C-83A1-F6EECF244321}">
                <p14:modId xmlns:p14="http://schemas.microsoft.com/office/powerpoint/2010/main" val="1033365305"/>
              </p:ext>
            </p:extLst>
          </p:nvPr>
        </p:nvGraphicFramePr>
        <p:xfrm>
          <a:off x="2644865" y="3851904"/>
          <a:ext cx="6664235" cy="2736850"/>
        </p:xfrm>
        <a:graphic>
          <a:graphicData uri="http://schemas.openxmlformats.org/drawingml/2006/table">
            <a:tbl>
              <a:tblPr firstRow="1" firstCol="1" bandRow="1">
                <a:tableStyleId>{5C22544A-7EE6-4342-B048-85BDC9FD1C3A}</a:tableStyleId>
              </a:tblPr>
              <a:tblGrid>
                <a:gridCol w="1332847">
                  <a:extLst>
                    <a:ext uri="{9D8B030D-6E8A-4147-A177-3AD203B41FA5}">
                      <a16:colId xmlns:a16="http://schemas.microsoft.com/office/drawing/2014/main" val="2073296014"/>
                    </a:ext>
                  </a:extLst>
                </a:gridCol>
                <a:gridCol w="1332847">
                  <a:extLst>
                    <a:ext uri="{9D8B030D-6E8A-4147-A177-3AD203B41FA5}">
                      <a16:colId xmlns:a16="http://schemas.microsoft.com/office/drawing/2014/main" val="579509086"/>
                    </a:ext>
                  </a:extLst>
                </a:gridCol>
                <a:gridCol w="1332847">
                  <a:extLst>
                    <a:ext uri="{9D8B030D-6E8A-4147-A177-3AD203B41FA5}">
                      <a16:colId xmlns:a16="http://schemas.microsoft.com/office/drawing/2014/main" val="1316918576"/>
                    </a:ext>
                  </a:extLst>
                </a:gridCol>
                <a:gridCol w="1332847">
                  <a:extLst>
                    <a:ext uri="{9D8B030D-6E8A-4147-A177-3AD203B41FA5}">
                      <a16:colId xmlns:a16="http://schemas.microsoft.com/office/drawing/2014/main" val="1288286029"/>
                    </a:ext>
                  </a:extLst>
                </a:gridCol>
                <a:gridCol w="1332847">
                  <a:extLst>
                    <a:ext uri="{9D8B030D-6E8A-4147-A177-3AD203B41FA5}">
                      <a16:colId xmlns:a16="http://schemas.microsoft.com/office/drawing/2014/main" val="68636725"/>
                    </a:ext>
                  </a:extLst>
                </a:gridCol>
              </a:tblGrid>
              <a:tr h="641350">
                <a:tc>
                  <a:txBody>
                    <a:bodyPr/>
                    <a:lstStyle/>
                    <a:p>
                      <a:pPr>
                        <a:lnSpc>
                          <a:spcPct val="107000"/>
                        </a:lnSpc>
                        <a:spcBef>
                          <a:spcPts val="1200"/>
                        </a:spcBef>
                        <a:spcAft>
                          <a:spcPts val="1200"/>
                        </a:spcAft>
                      </a:pPr>
                      <a:r>
                        <a:rPr lang="vi-VN" sz="1800">
                          <a:solidFill>
                            <a:sysClr val="windowText" lastClr="000000"/>
                          </a:solidFill>
                          <a:effectLst/>
                          <a:latin typeface="+mj-lt"/>
                        </a:rPr>
                        <a:t>Khoá chính</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Khoá ngoại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Tên trường</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Kiểu dữ liệu</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Diễn giải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5195277"/>
                  </a:ext>
                </a:extLst>
              </a:tr>
              <a:tr h="641350">
                <a:tc>
                  <a:txBody>
                    <a:bodyPr/>
                    <a:lstStyle/>
                    <a:p>
                      <a:pPr>
                        <a:lnSpc>
                          <a:spcPct val="107000"/>
                        </a:lnSpc>
                        <a:spcBef>
                          <a:spcPts val="1200"/>
                        </a:spcBef>
                        <a:spcAft>
                          <a:spcPts val="1200"/>
                        </a:spcAft>
                      </a:pPr>
                      <a:r>
                        <a:rPr lang="vi-VN" sz="1100">
                          <a:solidFill>
                            <a:schemeClr val="tx1"/>
                          </a:solidFill>
                          <a:effectLst/>
                        </a:rPr>
                        <a:t>x</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MaKhoaHoc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Mã khoá học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239089"/>
                  </a:ext>
                </a:extLst>
              </a:tr>
              <a:tr h="6413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TenKhoaHoc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Tên khoá học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9565937"/>
                  </a:ext>
                </a:extLst>
              </a:tr>
              <a:tr h="81280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NamBatDau</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smallint</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Năm bắt đầu (VD :2020)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816259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63267013"/>
              </p:ext>
            </p:extLst>
          </p:nvPr>
        </p:nvGraphicFramePr>
        <p:xfrm>
          <a:off x="2644863" y="1477328"/>
          <a:ext cx="6664235" cy="2260600"/>
        </p:xfrm>
        <a:graphic>
          <a:graphicData uri="http://schemas.openxmlformats.org/drawingml/2006/table">
            <a:tbl>
              <a:tblPr firstRow="1" firstCol="1" bandRow="1">
                <a:tableStyleId>{5C22544A-7EE6-4342-B048-85BDC9FD1C3A}</a:tableStyleId>
              </a:tblPr>
              <a:tblGrid>
                <a:gridCol w="1332847">
                  <a:extLst>
                    <a:ext uri="{9D8B030D-6E8A-4147-A177-3AD203B41FA5}">
                      <a16:colId xmlns:a16="http://schemas.microsoft.com/office/drawing/2014/main" val="3386363464"/>
                    </a:ext>
                  </a:extLst>
                </a:gridCol>
                <a:gridCol w="1332847">
                  <a:extLst>
                    <a:ext uri="{9D8B030D-6E8A-4147-A177-3AD203B41FA5}">
                      <a16:colId xmlns:a16="http://schemas.microsoft.com/office/drawing/2014/main" val="2299665621"/>
                    </a:ext>
                  </a:extLst>
                </a:gridCol>
                <a:gridCol w="1332847">
                  <a:extLst>
                    <a:ext uri="{9D8B030D-6E8A-4147-A177-3AD203B41FA5}">
                      <a16:colId xmlns:a16="http://schemas.microsoft.com/office/drawing/2014/main" val="4118288999"/>
                    </a:ext>
                  </a:extLst>
                </a:gridCol>
                <a:gridCol w="1332847">
                  <a:extLst>
                    <a:ext uri="{9D8B030D-6E8A-4147-A177-3AD203B41FA5}">
                      <a16:colId xmlns:a16="http://schemas.microsoft.com/office/drawing/2014/main" val="4001337423"/>
                    </a:ext>
                  </a:extLst>
                </a:gridCol>
                <a:gridCol w="1332847">
                  <a:extLst>
                    <a:ext uri="{9D8B030D-6E8A-4147-A177-3AD203B41FA5}">
                      <a16:colId xmlns:a16="http://schemas.microsoft.com/office/drawing/2014/main" val="577843616"/>
                    </a:ext>
                  </a:extLst>
                </a:gridCol>
              </a:tblGrid>
              <a:tr h="641350">
                <a:tc>
                  <a:txBody>
                    <a:bodyPr/>
                    <a:lstStyle/>
                    <a:p>
                      <a:pPr>
                        <a:lnSpc>
                          <a:spcPct val="107000"/>
                        </a:lnSpc>
                        <a:spcBef>
                          <a:spcPts val="1200"/>
                        </a:spcBef>
                        <a:spcAft>
                          <a:spcPts val="1200"/>
                        </a:spcAft>
                      </a:pPr>
                      <a:r>
                        <a:rPr lang="vi-VN" sz="1800">
                          <a:solidFill>
                            <a:sysClr val="windowText" lastClr="000000"/>
                          </a:solidFill>
                          <a:effectLst/>
                          <a:latin typeface="+mj-lt"/>
                        </a:rPr>
                        <a:t>Khoá chính</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Khoá ngoại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Tên trường</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Kiểu dữ liệu</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Diễn giải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0870442"/>
                  </a:ext>
                </a:extLst>
              </a:tr>
              <a:tr h="488950">
                <a:tc>
                  <a:txBody>
                    <a:bodyPr/>
                    <a:lstStyle/>
                    <a:p>
                      <a:pPr>
                        <a:lnSpc>
                          <a:spcPct val="107000"/>
                        </a:lnSpc>
                        <a:spcBef>
                          <a:spcPts val="1200"/>
                        </a:spcBef>
                        <a:spcAft>
                          <a:spcPts val="1200"/>
                        </a:spcAft>
                      </a:pPr>
                      <a:r>
                        <a:rPr lang="vi-VN" sz="1100">
                          <a:solidFill>
                            <a:sysClr val="windowText" lastClr="000000"/>
                          </a:solidFill>
                          <a:effectLst/>
                        </a:rPr>
                        <a:t>x</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 </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MaKhoa</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nvarchar(100)</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Mã khoa</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1367259"/>
                  </a:ext>
                </a:extLst>
              </a:tr>
              <a:tr h="4889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TenKhoa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Tên khoa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5684223"/>
                  </a:ext>
                </a:extLst>
              </a:tr>
              <a:tr h="6413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ChuyenNganh</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Chuyên ngành</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84784"/>
                  </a:ext>
                </a:extLst>
              </a:tr>
            </a:tbl>
          </a:graphicData>
        </a:graphic>
      </p:graphicFrame>
      <p:sp>
        <p:nvSpPr>
          <p:cNvPr id="11" name="Rounded Rectangle 10"/>
          <p:cNvSpPr/>
          <p:nvPr/>
        </p:nvSpPr>
        <p:spPr>
          <a:xfrm>
            <a:off x="587829" y="2076994"/>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 Khoa</a:t>
            </a:r>
            <a:endParaRPr lang="en-US"/>
          </a:p>
        </p:txBody>
      </p:sp>
      <p:sp>
        <p:nvSpPr>
          <p:cNvPr id="12" name="Rounded Rectangle 11"/>
          <p:cNvSpPr/>
          <p:nvPr/>
        </p:nvSpPr>
        <p:spPr>
          <a:xfrm>
            <a:off x="587828" y="4367683"/>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 Khoahoc</a:t>
            </a:r>
            <a:endParaRPr lang="en-US"/>
          </a:p>
        </p:txBody>
      </p:sp>
    </p:spTree>
    <p:extLst>
      <p:ext uri="{BB962C8B-B14F-4D97-AF65-F5344CB8AC3E}">
        <p14:creationId xmlns:p14="http://schemas.microsoft.com/office/powerpoint/2010/main" val="816956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258240" y="0"/>
            <a:ext cx="4088674" cy="1240971"/>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TextBox 4"/>
          <p:cNvSpPr txBox="1"/>
          <p:nvPr/>
        </p:nvSpPr>
        <p:spPr>
          <a:xfrm>
            <a:off x="4585062" y="0"/>
            <a:ext cx="3487783" cy="1477328"/>
          </a:xfrm>
          <a:prstGeom prst="rect">
            <a:avLst/>
          </a:prstGeom>
          <a:noFill/>
        </p:spPr>
        <p:txBody>
          <a:bodyPr wrap="square" rtlCol="0">
            <a:spAutoFit/>
          </a:bodyPr>
          <a:lstStyle/>
          <a:p>
            <a:pPr algn="ctr"/>
            <a:r>
              <a:rPr lang="vi-VN" sz="2400" b="1"/>
              <a:t>Mô tả cấu trúc bảng và giải thích ý nghĩa các cột dữ liệu của bảng</a:t>
            </a:r>
            <a:r>
              <a:rPr lang="vi-VN" b="1"/>
              <a:t> </a:t>
            </a:r>
            <a:endParaRPr lang="en-US"/>
          </a:p>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60285864"/>
              </p:ext>
            </p:extLst>
          </p:nvPr>
        </p:nvGraphicFramePr>
        <p:xfrm>
          <a:off x="2939142" y="1477328"/>
          <a:ext cx="6923315" cy="2075769"/>
        </p:xfrm>
        <a:graphic>
          <a:graphicData uri="http://schemas.openxmlformats.org/drawingml/2006/table">
            <a:tbl>
              <a:tblPr firstRow="1" firstCol="1" bandRow="1">
                <a:tableStyleId>{5C22544A-7EE6-4342-B048-85BDC9FD1C3A}</a:tableStyleId>
              </a:tblPr>
              <a:tblGrid>
                <a:gridCol w="1384663">
                  <a:extLst>
                    <a:ext uri="{9D8B030D-6E8A-4147-A177-3AD203B41FA5}">
                      <a16:colId xmlns:a16="http://schemas.microsoft.com/office/drawing/2014/main" val="1993928813"/>
                    </a:ext>
                  </a:extLst>
                </a:gridCol>
                <a:gridCol w="1384663">
                  <a:extLst>
                    <a:ext uri="{9D8B030D-6E8A-4147-A177-3AD203B41FA5}">
                      <a16:colId xmlns:a16="http://schemas.microsoft.com/office/drawing/2014/main" val="2263576505"/>
                    </a:ext>
                  </a:extLst>
                </a:gridCol>
                <a:gridCol w="1384663">
                  <a:extLst>
                    <a:ext uri="{9D8B030D-6E8A-4147-A177-3AD203B41FA5}">
                      <a16:colId xmlns:a16="http://schemas.microsoft.com/office/drawing/2014/main" val="2419683871"/>
                    </a:ext>
                  </a:extLst>
                </a:gridCol>
                <a:gridCol w="1384663">
                  <a:extLst>
                    <a:ext uri="{9D8B030D-6E8A-4147-A177-3AD203B41FA5}">
                      <a16:colId xmlns:a16="http://schemas.microsoft.com/office/drawing/2014/main" val="385614218"/>
                    </a:ext>
                  </a:extLst>
                </a:gridCol>
                <a:gridCol w="1384663">
                  <a:extLst>
                    <a:ext uri="{9D8B030D-6E8A-4147-A177-3AD203B41FA5}">
                      <a16:colId xmlns:a16="http://schemas.microsoft.com/office/drawing/2014/main" val="3097464480"/>
                    </a:ext>
                  </a:extLst>
                </a:gridCol>
              </a:tblGrid>
              <a:tr h="547415">
                <a:tc>
                  <a:txBody>
                    <a:bodyPr/>
                    <a:lstStyle/>
                    <a:p>
                      <a:pPr>
                        <a:lnSpc>
                          <a:spcPct val="107000"/>
                        </a:lnSpc>
                        <a:spcBef>
                          <a:spcPts val="1200"/>
                        </a:spcBef>
                        <a:spcAft>
                          <a:spcPts val="1200"/>
                        </a:spcAft>
                      </a:pPr>
                      <a:r>
                        <a:rPr lang="vi-VN" sz="1800">
                          <a:solidFill>
                            <a:sysClr val="windowText" lastClr="000000"/>
                          </a:solidFill>
                          <a:effectLst/>
                          <a:latin typeface="+mj-lt"/>
                        </a:rPr>
                        <a:t>Khoá chính</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Khoá ngoại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Tên trường</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Kiểu dữ liệu</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Diễn giải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4148429"/>
                  </a:ext>
                </a:extLst>
              </a:tr>
              <a:tr h="418011">
                <a:tc>
                  <a:txBody>
                    <a:bodyPr/>
                    <a:lstStyle/>
                    <a:p>
                      <a:pPr>
                        <a:lnSpc>
                          <a:spcPct val="107000"/>
                        </a:lnSpc>
                        <a:spcBef>
                          <a:spcPts val="1200"/>
                        </a:spcBef>
                        <a:spcAft>
                          <a:spcPts val="1200"/>
                        </a:spcAft>
                      </a:pPr>
                      <a:r>
                        <a:rPr lang="vi-VN" sz="1100">
                          <a:solidFill>
                            <a:sysClr val="windowText" lastClr="000000"/>
                          </a:solidFill>
                          <a:effectLst/>
                        </a:rPr>
                        <a:t>x</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 </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MaLop</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nvarchar(100)</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rPr>
                        <a:t>Mã lớp</a:t>
                      </a:r>
                      <a:endParaRPr lang="en-US" sz="11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438936"/>
                  </a:ext>
                </a:extLst>
              </a:tr>
              <a:tr h="36576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TenLop</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Tên lớp</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860249"/>
                  </a:ext>
                </a:extLst>
              </a:tr>
              <a:tr h="391886">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MaKhoa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Mã khoa</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5858786"/>
                  </a:ext>
                </a:extLst>
              </a:tr>
              <a:tr h="352697">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x</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MaKhoaHoc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Mã khoá học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11949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1194900"/>
              </p:ext>
            </p:extLst>
          </p:nvPr>
        </p:nvGraphicFramePr>
        <p:xfrm>
          <a:off x="2939142" y="3789454"/>
          <a:ext cx="6923315" cy="2865823"/>
        </p:xfrm>
        <a:graphic>
          <a:graphicData uri="http://schemas.openxmlformats.org/drawingml/2006/table">
            <a:tbl>
              <a:tblPr firstRow="1" firstCol="1" bandRow="1">
                <a:tableStyleId>{5C22544A-7EE6-4342-B048-85BDC9FD1C3A}</a:tableStyleId>
              </a:tblPr>
              <a:tblGrid>
                <a:gridCol w="1384663">
                  <a:extLst>
                    <a:ext uri="{9D8B030D-6E8A-4147-A177-3AD203B41FA5}">
                      <a16:colId xmlns:a16="http://schemas.microsoft.com/office/drawing/2014/main" val="371900153"/>
                    </a:ext>
                  </a:extLst>
                </a:gridCol>
                <a:gridCol w="1384663">
                  <a:extLst>
                    <a:ext uri="{9D8B030D-6E8A-4147-A177-3AD203B41FA5}">
                      <a16:colId xmlns:a16="http://schemas.microsoft.com/office/drawing/2014/main" val="1877400290"/>
                    </a:ext>
                  </a:extLst>
                </a:gridCol>
                <a:gridCol w="1384663">
                  <a:extLst>
                    <a:ext uri="{9D8B030D-6E8A-4147-A177-3AD203B41FA5}">
                      <a16:colId xmlns:a16="http://schemas.microsoft.com/office/drawing/2014/main" val="1598401955"/>
                    </a:ext>
                  </a:extLst>
                </a:gridCol>
                <a:gridCol w="1384663">
                  <a:extLst>
                    <a:ext uri="{9D8B030D-6E8A-4147-A177-3AD203B41FA5}">
                      <a16:colId xmlns:a16="http://schemas.microsoft.com/office/drawing/2014/main" val="1011646127"/>
                    </a:ext>
                  </a:extLst>
                </a:gridCol>
                <a:gridCol w="1384663">
                  <a:extLst>
                    <a:ext uri="{9D8B030D-6E8A-4147-A177-3AD203B41FA5}">
                      <a16:colId xmlns:a16="http://schemas.microsoft.com/office/drawing/2014/main" val="2500542093"/>
                    </a:ext>
                  </a:extLst>
                </a:gridCol>
              </a:tblGrid>
              <a:tr h="605223">
                <a:tc>
                  <a:txBody>
                    <a:bodyPr/>
                    <a:lstStyle/>
                    <a:p>
                      <a:pPr>
                        <a:lnSpc>
                          <a:spcPct val="107000"/>
                        </a:lnSpc>
                        <a:spcBef>
                          <a:spcPts val="1200"/>
                        </a:spcBef>
                        <a:spcAft>
                          <a:spcPts val="1200"/>
                        </a:spcAft>
                      </a:pPr>
                      <a:r>
                        <a:rPr lang="vi-VN" sz="1800">
                          <a:solidFill>
                            <a:schemeClr val="tx1"/>
                          </a:solidFill>
                          <a:effectLst/>
                          <a:latin typeface="+mj-lt"/>
                        </a:rPr>
                        <a:t>Khoá chính</a:t>
                      </a:r>
                      <a:endParaRPr lang="en-US" sz="1800">
                        <a:solidFill>
                          <a:schemeClr val="tx1"/>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chemeClr val="tx1"/>
                          </a:solidFill>
                          <a:effectLst/>
                          <a:latin typeface="+mj-lt"/>
                        </a:rPr>
                        <a:t>Khoá ngoại</a:t>
                      </a:r>
                      <a:endParaRPr lang="en-US" sz="1800">
                        <a:solidFill>
                          <a:schemeClr val="tx1"/>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chemeClr val="tx1"/>
                          </a:solidFill>
                          <a:effectLst/>
                          <a:latin typeface="+mj-lt"/>
                        </a:rPr>
                        <a:t>Tên trường</a:t>
                      </a:r>
                      <a:endParaRPr lang="en-US" sz="1800">
                        <a:solidFill>
                          <a:schemeClr val="tx1"/>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chemeClr val="tx1"/>
                          </a:solidFill>
                          <a:effectLst/>
                          <a:latin typeface="+mj-lt"/>
                        </a:rPr>
                        <a:t>Kiểu dữ liệu</a:t>
                      </a:r>
                      <a:endParaRPr lang="en-US" sz="1800">
                        <a:solidFill>
                          <a:schemeClr val="tx1"/>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chemeClr val="tx1"/>
                          </a:solidFill>
                          <a:effectLst/>
                          <a:latin typeface="+mj-lt"/>
                        </a:rPr>
                        <a:t>Diễn giải</a:t>
                      </a:r>
                      <a:endParaRPr lang="en-US" sz="1800">
                        <a:solidFill>
                          <a:schemeClr val="tx1"/>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8171186"/>
                  </a:ext>
                </a:extLst>
              </a:tr>
              <a:tr h="641350">
                <a:tc>
                  <a:txBody>
                    <a:bodyPr/>
                    <a:lstStyle/>
                    <a:p>
                      <a:pPr>
                        <a:lnSpc>
                          <a:spcPct val="107000"/>
                        </a:lnSpc>
                        <a:spcBef>
                          <a:spcPts val="1200"/>
                        </a:spcBef>
                        <a:spcAft>
                          <a:spcPts val="1200"/>
                        </a:spcAft>
                      </a:pPr>
                      <a:r>
                        <a:rPr lang="vi-VN" sz="1100">
                          <a:solidFill>
                            <a:schemeClr val="tx1"/>
                          </a:solidFill>
                          <a:effectLst/>
                        </a:rPr>
                        <a:t>x</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chemeClr val="tx1"/>
                          </a:solidFill>
                          <a:effectLst/>
                        </a:rPr>
                        <a:t> </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chemeClr val="tx1"/>
                          </a:solidFill>
                          <a:effectLst/>
                        </a:rPr>
                        <a:t>MaMonHoc</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chemeClr val="tx1"/>
                          </a:solidFill>
                          <a:effectLst/>
                        </a:rPr>
                        <a:t>nvarchar(100)</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chemeClr val="tx1"/>
                          </a:solidFill>
                          <a:effectLst/>
                        </a:rPr>
                        <a:t>Mã môn học</a:t>
                      </a:r>
                      <a:endParaRPr lang="en-US" sz="110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0541773"/>
                  </a:ext>
                </a:extLst>
              </a:tr>
              <a:tr h="6413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TenMonHoc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nvarchar(100)</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Tên môn học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270373"/>
                  </a:ext>
                </a:extLst>
              </a:tr>
              <a:tr h="4889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SoTinChi</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smallint</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Số tín chỉ</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3856004"/>
                  </a:ext>
                </a:extLst>
              </a:tr>
              <a:tr h="488950">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SoTietHoc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smallint</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rPr>
                        <a:t>Số tiết học</a:t>
                      </a:r>
                      <a:endParaRPr lang="en-US" sz="1100">
                        <a:effectLst/>
                        <a:latin typeface="Arial" panose="020B0604020202020204" pitchFamily="34"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7063616"/>
                  </a:ext>
                </a:extLst>
              </a:tr>
            </a:tbl>
          </a:graphicData>
        </a:graphic>
      </p:graphicFrame>
      <p:sp>
        <p:nvSpPr>
          <p:cNvPr id="8" name="Rounded Rectangle 10">
            <a:extLst>
              <a:ext uri="{FF2B5EF4-FFF2-40B4-BE49-F238E27FC236}">
                <a16:creationId xmlns:a16="http://schemas.microsoft.com/office/drawing/2014/main" id="{A6A5E23E-4C96-48AC-AC02-0A232A7E9B30}"/>
              </a:ext>
            </a:extLst>
          </p:cNvPr>
          <p:cNvSpPr/>
          <p:nvPr/>
        </p:nvSpPr>
        <p:spPr>
          <a:xfrm>
            <a:off x="587829" y="2076994"/>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a:t>
            </a:r>
            <a:r>
              <a:rPr lang="en-US"/>
              <a:t> </a:t>
            </a:r>
            <a:r>
              <a:rPr lang="en-US">
                <a:latin typeface="Arial" panose="020B0604020202020204" pitchFamily="34" charset="0"/>
                <a:cs typeface="Arial" panose="020B0604020202020204" pitchFamily="34" charset="0"/>
              </a:rPr>
              <a:t>Lớp</a:t>
            </a:r>
          </a:p>
        </p:txBody>
      </p:sp>
      <p:sp>
        <p:nvSpPr>
          <p:cNvPr id="9" name="Rounded Rectangle 10">
            <a:extLst>
              <a:ext uri="{FF2B5EF4-FFF2-40B4-BE49-F238E27FC236}">
                <a16:creationId xmlns:a16="http://schemas.microsoft.com/office/drawing/2014/main" id="{198B2DA3-DC6C-4879-A213-A203B32D16B8}"/>
              </a:ext>
            </a:extLst>
          </p:cNvPr>
          <p:cNvSpPr/>
          <p:nvPr/>
        </p:nvSpPr>
        <p:spPr>
          <a:xfrm>
            <a:off x="587828" y="4699850"/>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 </a:t>
            </a:r>
            <a:r>
              <a:rPr lang="en-US">
                <a:latin typeface="Arial" panose="020B0604020202020204" pitchFamily="34" charset="0"/>
                <a:cs typeface="Arial" panose="020B0604020202020204" pitchFamily="34" charset="0"/>
              </a:rPr>
              <a:t>Môn học</a:t>
            </a:r>
          </a:p>
        </p:txBody>
      </p:sp>
    </p:spTree>
    <p:extLst>
      <p:ext uri="{BB962C8B-B14F-4D97-AF65-F5344CB8AC3E}">
        <p14:creationId xmlns:p14="http://schemas.microsoft.com/office/powerpoint/2010/main" val="287424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1438626"/>
              </p:ext>
            </p:extLst>
          </p:nvPr>
        </p:nvGraphicFramePr>
        <p:xfrm>
          <a:off x="1976608" y="202996"/>
          <a:ext cx="9127060" cy="2421304"/>
        </p:xfrm>
        <a:graphic>
          <a:graphicData uri="http://schemas.openxmlformats.org/drawingml/2006/table">
            <a:tbl>
              <a:tblPr firstRow="1" firstCol="1" bandRow="1">
                <a:tableStyleId>{5C22544A-7EE6-4342-B048-85BDC9FD1C3A}</a:tableStyleId>
              </a:tblPr>
              <a:tblGrid>
                <a:gridCol w="1825412">
                  <a:extLst>
                    <a:ext uri="{9D8B030D-6E8A-4147-A177-3AD203B41FA5}">
                      <a16:colId xmlns:a16="http://schemas.microsoft.com/office/drawing/2014/main" val="517666230"/>
                    </a:ext>
                  </a:extLst>
                </a:gridCol>
                <a:gridCol w="1825412">
                  <a:extLst>
                    <a:ext uri="{9D8B030D-6E8A-4147-A177-3AD203B41FA5}">
                      <a16:colId xmlns:a16="http://schemas.microsoft.com/office/drawing/2014/main" val="938295834"/>
                    </a:ext>
                  </a:extLst>
                </a:gridCol>
                <a:gridCol w="1825412">
                  <a:extLst>
                    <a:ext uri="{9D8B030D-6E8A-4147-A177-3AD203B41FA5}">
                      <a16:colId xmlns:a16="http://schemas.microsoft.com/office/drawing/2014/main" val="3115705813"/>
                    </a:ext>
                  </a:extLst>
                </a:gridCol>
                <a:gridCol w="1825412">
                  <a:extLst>
                    <a:ext uri="{9D8B030D-6E8A-4147-A177-3AD203B41FA5}">
                      <a16:colId xmlns:a16="http://schemas.microsoft.com/office/drawing/2014/main" val="871780676"/>
                    </a:ext>
                  </a:extLst>
                </a:gridCol>
                <a:gridCol w="1825412">
                  <a:extLst>
                    <a:ext uri="{9D8B030D-6E8A-4147-A177-3AD203B41FA5}">
                      <a16:colId xmlns:a16="http://schemas.microsoft.com/office/drawing/2014/main" val="4055247336"/>
                    </a:ext>
                  </a:extLst>
                </a:gridCol>
              </a:tblGrid>
              <a:tr h="504197">
                <a:tc>
                  <a:txBody>
                    <a:bodyPr/>
                    <a:lstStyle/>
                    <a:p>
                      <a:pPr>
                        <a:lnSpc>
                          <a:spcPct val="107000"/>
                        </a:lnSpc>
                        <a:spcBef>
                          <a:spcPts val="1200"/>
                        </a:spcBef>
                        <a:spcAft>
                          <a:spcPts val="1200"/>
                        </a:spcAft>
                      </a:pPr>
                      <a:r>
                        <a:rPr lang="vi-VN" sz="1800">
                          <a:solidFill>
                            <a:sysClr val="windowText" lastClr="000000"/>
                          </a:solidFill>
                          <a:effectLst/>
                          <a:latin typeface="+mj-lt"/>
                        </a:rPr>
                        <a:t>Khoá chính</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Khoá ngoại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Tên trường</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Kiểu dữ liệu</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Diễn giải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8298554"/>
                  </a:ext>
                </a:extLst>
              </a:tr>
              <a:tr h="383053">
                <a:tc>
                  <a:txBody>
                    <a:bodyPr/>
                    <a:lstStyle/>
                    <a:p>
                      <a:pPr>
                        <a:lnSpc>
                          <a:spcPct val="107000"/>
                        </a:lnSpc>
                        <a:spcBef>
                          <a:spcPts val="1200"/>
                        </a:spcBef>
                        <a:spcAft>
                          <a:spcPts val="1200"/>
                        </a:spcAft>
                      </a:pPr>
                      <a:r>
                        <a:rPr lang="vi-VN" sz="1100">
                          <a:solidFill>
                            <a:sysClr val="windowText" lastClr="000000"/>
                          </a:solidFill>
                          <a:effectLst/>
                          <a:latin typeface="+mj-lt"/>
                        </a:rPr>
                        <a:t>x</a:t>
                      </a:r>
                      <a:endParaRPr lang="en-US" sz="11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latin typeface="+mj-lt"/>
                        </a:rPr>
                        <a:t> </a:t>
                      </a:r>
                      <a:endParaRPr lang="en-US" sz="11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latin typeface="+mj-lt"/>
                        </a:rPr>
                        <a:t>MaSV</a:t>
                      </a:r>
                      <a:endParaRPr lang="en-US" sz="11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latin typeface="+mj-lt"/>
                        </a:rPr>
                        <a:t>int</a:t>
                      </a:r>
                      <a:endParaRPr lang="en-US" sz="11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solidFill>
                            <a:sysClr val="windowText" lastClr="000000"/>
                          </a:solidFill>
                          <a:effectLst/>
                          <a:latin typeface="+mj-lt"/>
                        </a:rPr>
                        <a:t>Mã sinh viên</a:t>
                      </a:r>
                      <a:endParaRPr lang="en-US" sz="1100">
                        <a:solidFill>
                          <a:sysClr val="windowText" lastClr="000000"/>
                        </a:solidFill>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234318"/>
                  </a:ext>
                </a:extLst>
              </a:tr>
              <a:tr h="384388">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x</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MaMonHoc</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nvarchar(100)</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Mã môn học</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40690"/>
                  </a:ext>
                </a:extLst>
              </a:tr>
              <a:tr h="361923">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Diem</a:t>
                      </a:r>
                      <a:r>
                        <a:rPr lang="en-US" sz="1100">
                          <a:effectLst/>
                          <a:latin typeface="+mj-lt"/>
                        </a:rPr>
                        <a:t>QT</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float</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Điểm quá</a:t>
                      </a:r>
                      <a:r>
                        <a:rPr lang="vi-VN" sz="1100" baseline="0">
                          <a:effectLst/>
                          <a:latin typeface="+mj-lt"/>
                        </a:rPr>
                        <a:t> trình</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822332"/>
                  </a:ext>
                </a:extLst>
              </a:tr>
              <a:tr h="361923">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Diem</a:t>
                      </a:r>
                      <a:r>
                        <a:rPr lang="en-US" sz="1100">
                          <a:effectLst/>
                          <a:latin typeface="+mj-lt"/>
                        </a:rPr>
                        <a:t>Thi</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float</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Điểm thi</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0852704"/>
                  </a:ext>
                </a:extLst>
              </a:tr>
              <a:tr h="425820">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 </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en-US" sz="1100">
                          <a:effectLst/>
                          <a:latin typeface="Times New Roman" panose="02020603050405020304" pitchFamily="18" charset="0"/>
                          <a:cs typeface="Times New Roman" panose="02020603050405020304" pitchFamily="18" charset="0"/>
                        </a:rPr>
                        <a:t>DiemKetThuc</a:t>
                      </a:r>
                      <a:endParaRPr lang="en-US"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float</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100">
                          <a:effectLst/>
                          <a:latin typeface="+mj-lt"/>
                        </a:rPr>
                        <a:t>Điểm kết</a:t>
                      </a:r>
                      <a:r>
                        <a:rPr lang="vi-VN" sz="1100" baseline="0">
                          <a:effectLst/>
                          <a:latin typeface="+mj-lt"/>
                        </a:rPr>
                        <a:t> thúc môn</a:t>
                      </a:r>
                      <a:endParaRPr lang="en-US" sz="1100">
                        <a:effectLst/>
                        <a:latin typeface="+mj-lt"/>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32663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73144001"/>
              </p:ext>
            </p:extLst>
          </p:nvPr>
        </p:nvGraphicFramePr>
        <p:xfrm>
          <a:off x="1976608" y="3056705"/>
          <a:ext cx="9127060" cy="3547109"/>
        </p:xfrm>
        <a:graphic>
          <a:graphicData uri="http://schemas.openxmlformats.org/drawingml/2006/table">
            <a:tbl>
              <a:tblPr firstRow="1" firstCol="1" bandRow="1">
                <a:tableStyleId>{5C22544A-7EE6-4342-B048-85BDC9FD1C3A}</a:tableStyleId>
              </a:tblPr>
              <a:tblGrid>
                <a:gridCol w="1825412">
                  <a:extLst>
                    <a:ext uri="{9D8B030D-6E8A-4147-A177-3AD203B41FA5}">
                      <a16:colId xmlns:a16="http://schemas.microsoft.com/office/drawing/2014/main" val="977576313"/>
                    </a:ext>
                  </a:extLst>
                </a:gridCol>
                <a:gridCol w="1825412">
                  <a:extLst>
                    <a:ext uri="{9D8B030D-6E8A-4147-A177-3AD203B41FA5}">
                      <a16:colId xmlns:a16="http://schemas.microsoft.com/office/drawing/2014/main" val="440990599"/>
                    </a:ext>
                  </a:extLst>
                </a:gridCol>
                <a:gridCol w="1825412">
                  <a:extLst>
                    <a:ext uri="{9D8B030D-6E8A-4147-A177-3AD203B41FA5}">
                      <a16:colId xmlns:a16="http://schemas.microsoft.com/office/drawing/2014/main" val="2975821429"/>
                    </a:ext>
                  </a:extLst>
                </a:gridCol>
                <a:gridCol w="1825412">
                  <a:extLst>
                    <a:ext uri="{9D8B030D-6E8A-4147-A177-3AD203B41FA5}">
                      <a16:colId xmlns:a16="http://schemas.microsoft.com/office/drawing/2014/main" val="3137410464"/>
                    </a:ext>
                  </a:extLst>
                </a:gridCol>
                <a:gridCol w="1825412">
                  <a:extLst>
                    <a:ext uri="{9D8B030D-6E8A-4147-A177-3AD203B41FA5}">
                      <a16:colId xmlns:a16="http://schemas.microsoft.com/office/drawing/2014/main" val="3365132240"/>
                    </a:ext>
                  </a:extLst>
                </a:gridCol>
              </a:tblGrid>
              <a:tr h="461148">
                <a:tc>
                  <a:txBody>
                    <a:bodyPr/>
                    <a:lstStyle/>
                    <a:p>
                      <a:pPr>
                        <a:lnSpc>
                          <a:spcPct val="107000"/>
                        </a:lnSpc>
                        <a:spcBef>
                          <a:spcPts val="1200"/>
                        </a:spcBef>
                        <a:spcAft>
                          <a:spcPts val="1200"/>
                        </a:spcAft>
                      </a:pPr>
                      <a:r>
                        <a:rPr lang="vi-VN" sz="1800">
                          <a:solidFill>
                            <a:sysClr val="windowText" lastClr="000000"/>
                          </a:solidFill>
                          <a:effectLst/>
                          <a:latin typeface="+mj-lt"/>
                        </a:rPr>
                        <a:t>Khoá chính</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Khoá ngoại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Tên trường</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Kiểu dữ liệu</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800">
                          <a:solidFill>
                            <a:sysClr val="windowText" lastClr="000000"/>
                          </a:solidFill>
                          <a:effectLst/>
                          <a:latin typeface="+mj-lt"/>
                        </a:rPr>
                        <a:t>Diễn giải</a:t>
                      </a:r>
                      <a:endParaRPr lang="en-US" sz="1800">
                        <a:solidFill>
                          <a:sysClr val="windowText" lastClr="000000"/>
                        </a:solidFill>
                        <a:effectLst/>
                        <a:latin typeface="+mj-lt"/>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0969598"/>
                  </a:ext>
                </a:extLst>
              </a:tr>
              <a:tr h="351568">
                <a:tc>
                  <a:txBody>
                    <a:bodyPr/>
                    <a:lstStyle/>
                    <a:p>
                      <a:pPr>
                        <a:lnSpc>
                          <a:spcPct val="107000"/>
                        </a:lnSpc>
                        <a:spcBef>
                          <a:spcPts val="1200"/>
                        </a:spcBef>
                        <a:spcAft>
                          <a:spcPts val="1200"/>
                        </a:spcAft>
                      </a:pPr>
                      <a:r>
                        <a:rPr lang="vi-VN" sz="1000">
                          <a:solidFill>
                            <a:sysClr val="windowText" lastClr="000000"/>
                          </a:solidFill>
                          <a:effectLst/>
                        </a:rPr>
                        <a:t>x</a:t>
                      </a:r>
                      <a:endParaRPr lang="en-US" sz="10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solidFill>
                            <a:sysClr val="windowText" lastClr="000000"/>
                          </a:solidFill>
                          <a:effectLst/>
                        </a:rPr>
                        <a:t> </a:t>
                      </a:r>
                      <a:endParaRPr lang="en-US" sz="10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solidFill>
                            <a:sysClr val="windowText" lastClr="000000"/>
                          </a:solidFill>
                          <a:effectLst/>
                        </a:rPr>
                        <a:t>MaSV</a:t>
                      </a:r>
                      <a:endParaRPr lang="en-US" sz="10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solidFill>
                            <a:sysClr val="windowText" lastClr="000000"/>
                          </a:solidFill>
                          <a:effectLst/>
                        </a:rPr>
                        <a:t>int</a:t>
                      </a:r>
                      <a:endParaRPr lang="en-US" sz="10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solidFill>
                            <a:sysClr val="windowText" lastClr="000000"/>
                          </a:solidFill>
                          <a:effectLst/>
                        </a:rPr>
                        <a:t>Mã sinh viên</a:t>
                      </a:r>
                      <a:endParaRPr lang="en-US" sz="1000">
                        <a:solidFill>
                          <a:sysClr val="windowText" lastClr="000000"/>
                        </a:solidFill>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1036196"/>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x</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MaLop</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nvarchar(100)</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Mã lớp</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8069307"/>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x</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MaKhoa</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nvarchar(100)</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Mã khoa</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4843008"/>
                  </a:ext>
                </a:extLst>
              </a:tr>
              <a:tr h="293963">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HoTen</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nvarchar(100)</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Họ tên</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591169"/>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NgaySinh</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date</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Ngày sinh</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6189393"/>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GioiTinh</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bit</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Giới tính (0 ; 1)</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5413739"/>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QueQuan</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nvarchar(100)</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Quê quán</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1666880"/>
                  </a:ext>
                </a:extLst>
              </a:tr>
              <a:tr h="351568">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Email</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nvarchar(100)</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Email</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7399105"/>
                  </a:ext>
                </a:extLst>
              </a:tr>
              <a:tr h="331022">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 </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SDT</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char(15)</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Bef>
                          <a:spcPts val="1200"/>
                        </a:spcBef>
                        <a:spcAft>
                          <a:spcPts val="1200"/>
                        </a:spcAft>
                      </a:pPr>
                      <a:r>
                        <a:rPr lang="vi-VN" sz="1000">
                          <a:effectLst/>
                        </a:rPr>
                        <a:t>Số điện thoại</a:t>
                      </a:r>
                      <a:endParaRPr lang="en-US" sz="1000">
                        <a:effectLst/>
                        <a:latin typeface="Arial" panose="020B0604020202020204" pitchFamily="34" charset="0"/>
                        <a:ea typeface="Arial" panose="020B0604020202020204" pitchFamily="34" charset="0"/>
                        <a:cs typeface="Times New Roman" panose="02020603050405020304" pitchFamily="18" charset="0"/>
                      </a:endParaRPr>
                    </a:p>
                  </a:txBody>
                  <a:tcPr marL="55115" marR="55115" marT="55115" marB="551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4619055"/>
                  </a:ext>
                </a:extLst>
              </a:tr>
            </a:tbl>
          </a:graphicData>
        </a:graphic>
      </p:graphicFrame>
      <p:sp>
        <p:nvSpPr>
          <p:cNvPr id="6" name="Rounded Rectangle 10">
            <a:extLst>
              <a:ext uri="{FF2B5EF4-FFF2-40B4-BE49-F238E27FC236}">
                <a16:creationId xmlns:a16="http://schemas.microsoft.com/office/drawing/2014/main" id="{38668416-76E1-4612-B280-13CB71521A1F}"/>
              </a:ext>
            </a:extLst>
          </p:cNvPr>
          <p:cNvSpPr/>
          <p:nvPr/>
        </p:nvSpPr>
        <p:spPr>
          <a:xfrm>
            <a:off x="86667" y="758147"/>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 </a:t>
            </a:r>
            <a:r>
              <a:rPr lang="en-US">
                <a:latin typeface="Arial" panose="020B0604020202020204" pitchFamily="34" charset="0"/>
                <a:cs typeface="Arial" panose="020B0604020202020204" pitchFamily="34" charset="0"/>
              </a:rPr>
              <a:t>Học</a:t>
            </a:r>
          </a:p>
        </p:txBody>
      </p:sp>
      <p:sp>
        <p:nvSpPr>
          <p:cNvPr id="7" name="Rounded Rectangle 10">
            <a:extLst>
              <a:ext uri="{FF2B5EF4-FFF2-40B4-BE49-F238E27FC236}">
                <a16:creationId xmlns:a16="http://schemas.microsoft.com/office/drawing/2014/main" id="{ED0293E0-E925-4F14-8607-E6F4AA95FE90}"/>
              </a:ext>
            </a:extLst>
          </p:cNvPr>
          <p:cNvSpPr/>
          <p:nvPr/>
        </p:nvSpPr>
        <p:spPr>
          <a:xfrm>
            <a:off x="104000" y="3888210"/>
            <a:ext cx="1724297" cy="1045029"/>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vi-VN"/>
              <a:t>Bảng </a:t>
            </a:r>
            <a:r>
              <a:rPr lang="en-US">
                <a:latin typeface="Arial" panose="020B0604020202020204" pitchFamily="34" charset="0"/>
                <a:cs typeface="Arial" panose="020B0604020202020204" pitchFamily="34" charset="0"/>
              </a:rPr>
              <a:t>SinhVien</a:t>
            </a:r>
          </a:p>
        </p:txBody>
      </p:sp>
    </p:spTree>
    <p:extLst>
      <p:ext uri="{BB962C8B-B14F-4D97-AF65-F5344CB8AC3E}">
        <p14:creationId xmlns:p14="http://schemas.microsoft.com/office/powerpoint/2010/main" val="33450108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2400" b="0" i="0" u="none" strike="noStrike" kern="0" cap="none" spc="0" normalizeH="0" baseline="0" noProof="0" smtClean="0">
                <a:ln>
                  <a:noFill/>
                </a:ln>
                <a:solidFill>
                  <a:srgbClr val="FFFFFF"/>
                </a:solidFill>
                <a:effectLst/>
                <a:uLnTx/>
                <a:uFillTx/>
                <a:latin typeface="Lato Light"/>
                <a:sym typeface="Lato Light"/>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a:t>
            </a:fld>
            <a:endParaRPr kumimoji="0" lang="en" sz="2400" b="0" i="0" u="none" strike="noStrike" kern="0" cap="none" spc="0" normalizeH="0" baseline="0" noProof="0">
              <a:ln>
                <a:noFill/>
              </a:ln>
              <a:solidFill>
                <a:srgbClr val="FFFFFF"/>
              </a:solidFill>
              <a:effectLst/>
              <a:uLnTx/>
              <a:uFillTx/>
              <a:latin typeface="Lato Light"/>
              <a:sym typeface="Lato Ligh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70708153"/>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84954" y="1251727"/>
            <a:ext cx="1841862" cy="2545081"/>
            <a:chOff x="2416629" y="509451"/>
            <a:chExt cx="1528354" cy="1763487"/>
          </a:xfrm>
        </p:grpSpPr>
        <p:sp>
          <p:nvSpPr>
            <p:cNvPr id="5" name="Rectangle 4"/>
            <p:cNvSpPr/>
            <p:nvPr/>
          </p:nvSpPr>
          <p:spPr>
            <a:xfrm>
              <a:off x="2416629" y="509451"/>
              <a:ext cx="1528354" cy="5225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p:cNvSpPr/>
            <p:nvPr/>
          </p:nvSpPr>
          <p:spPr>
            <a:xfrm>
              <a:off x="2416629" y="1031966"/>
              <a:ext cx="1528354" cy="124097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30" name="Group 1029"/>
          <p:cNvGrpSpPr/>
          <p:nvPr/>
        </p:nvGrpSpPr>
        <p:grpSpPr>
          <a:xfrm>
            <a:off x="9392194" y="1327922"/>
            <a:ext cx="2063931" cy="2371205"/>
            <a:chOff x="9405257" y="622527"/>
            <a:chExt cx="2063931" cy="2371205"/>
          </a:xfrm>
        </p:grpSpPr>
        <p:sp>
          <p:nvSpPr>
            <p:cNvPr id="8" name="Rectangle 7"/>
            <p:cNvSpPr/>
            <p:nvPr/>
          </p:nvSpPr>
          <p:spPr>
            <a:xfrm>
              <a:off x="9405257" y="622527"/>
              <a:ext cx="2063931" cy="5225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9405257" y="1145041"/>
              <a:ext cx="2063931" cy="184869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600996" y="1548651"/>
            <a:ext cx="1528354" cy="1844543"/>
            <a:chOff x="5246915" y="936171"/>
            <a:chExt cx="1528354" cy="1844543"/>
          </a:xfrm>
        </p:grpSpPr>
        <p:sp>
          <p:nvSpPr>
            <p:cNvPr id="10" name="Rectangle 9"/>
            <p:cNvSpPr/>
            <p:nvPr/>
          </p:nvSpPr>
          <p:spPr>
            <a:xfrm>
              <a:off x="5246915" y="936171"/>
              <a:ext cx="1528354" cy="5225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5246915" y="1458685"/>
              <a:ext cx="1528354" cy="132202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2333898" y="4635024"/>
            <a:ext cx="1528354" cy="1582897"/>
            <a:chOff x="2346961" y="3929629"/>
            <a:chExt cx="1528354" cy="1582897"/>
          </a:xfrm>
        </p:grpSpPr>
        <p:sp>
          <p:nvSpPr>
            <p:cNvPr id="12" name="Rectangle 11"/>
            <p:cNvSpPr/>
            <p:nvPr/>
          </p:nvSpPr>
          <p:spPr>
            <a:xfrm>
              <a:off x="2346961" y="3929629"/>
              <a:ext cx="1528354" cy="46900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2346961" y="4398636"/>
              <a:ext cx="1528354" cy="111389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29" name="Group 1028"/>
          <p:cNvGrpSpPr/>
          <p:nvPr/>
        </p:nvGrpSpPr>
        <p:grpSpPr>
          <a:xfrm>
            <a:off x="6289763" y="2001753"/>
            <a:ext cx="1722507" cy="3458523"/>
            <a:chOff x="6302826" y="1296358"/>
            <a:chExt cx="1722507" cy="3458523"/>
          </a:xfrm>
        </p:grpSpPr>
        <p:sp>
          <p:nvSpPr>
            <p:cNvPr id="14" name="Rectangle 13"/>
            <p:cNvSpPr/>
            <p:nvPr/>
          </p:nvSpPr>
          <p:spPr>
            <a:xfrm>
              <a:off x="6302827" y="1296358"/>
              <a:ext cx="1722506" cy="5225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6302826" y="1818873"/>
              <a:ext cx="1722507" cy="293600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31" name="Group 1030"/>
          <p:cNvGrpSpPr/>
          <p:nvPr/>
        </p:nvGrpSpPr>
        <p:grpSpPr>
          <a:xfrm>
            <a:off x="9492342" y="4413848"/>
            <a:ext cx="1746067" cy="2013077"/>
            <a:chOff x="9505405" y="3708453"/>
            <a:chExt cx="1746067" cy="2013077"/>
          </a:xfrm>
        </p:grpSpPr>
        <p:sp>
          <p:nvSpPr>
            <p:cNvPr id="16" name="Rectangle 15"/>
            <p:cNvSpPr/>
            <p:nvPr/>
          </p:nvSpPr>
          <p:spPr>
            <a:xfrm>
              <a:off x="9505405" y="3708453"/>
              <a:ext cx="1746067" cy="5225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p:cNvSpPr/>
            <p:nvPr/>
          </p:nvSpPr>
          <p:spPr>
            <a:xfrm>
              <a:off x="9505406" y="4230967"/>
              <a:ext cx="1746066" cy="149056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9" name="TextBox 18"/>
          <p:cNvSpPr txBox="1"/>
          <p:nvPr/>
        </p:nvSpPr>
        <p:spPr>
          <a:xfrm>
            <a:off x="537205" y="1445895"/>
            <a:ext cx="1789611" cy="461665"/>
          </a:xfrm>
          <a:prstGeom prst="rect">
            <a:avLst/>
          </a:prstGeom>
          <a:noFill/>
        </p:spPr>
        <p:txBody>
          <a:bodyPr wrap="square" rtlCol="0">
            <a:spAutoFit/>
          </a:bodyPr>
          <a:lstStyle/>
          <a:p>
            <a:pPr algn="ctr"/>
            <a:r>
              <a:rPr lang="vi-VN" sz="2400" b="1">
                <a:latin typeface="+mj-lt"/>
              </a:rPr>
              <a:t>Khóa học</a:t>
            </a:r>
            <a:endParaRPr lang="en-US" sz="2400" b="1">
              <a:latin typeface="+mj-lt"/>
            </a:endParaRPr>
          </a:p>
        </p:txBody>
      </p:sp>
      <p:sp>
        <p:nvSpPr>
          <p:cNvPr id="20" name="TextBox 19"/>
          <p:cNvSpPr txBox="1"/>
          <p:nvPr/>
        </p:nvSpPr>
        <p:spPr>
          <a:xfrm>
            <a:off x="829942" y="2070469"/>
            <a:ext cx="1841862" cy="1477328"/>
          </a:xfrm>
          <a:prstGeom prst="rect">
            <a:avLst/>
          </a:prstGeom>
          <a:noFill/>
        </p:spPr>
        <p:txBody>
          <a:bodyPr wrap="square" rtlCol="0">
            <a:spAutoFit/>
          </a:bodyPr>
          <a:lstStyle/>
          <a:p>
            <a:r>
              <a:rPr lang="vi-VN"/>
              <a:t>Mã khóa</a:t>
            </a:r>
          </a:p>
          <a:p>
            <a:r>
              <a:rPr lang="vi-VN"/>
              <a:t>Tên Khóa</a:t>
            </a:r>
          </a:p>
          <a:p>
            <a:r>
              <a:rPr lang="vi-VN"/>
              <a:t>Năm bắt đầu</a:t>
            </a:r>
          </a:p>
          <a:p>
            <a:r>
              <a:rPr lang="vi-VN"/>
              <a:t>Năm kết thúc</a:t>
            </a:r>
          </a:p>
          <a:p>
            <a:r>
              <a:rPr lang="vi-VN"/>
              <a:t>Mã lớp</a:t>
            </a:r>
            <a:endParaRPr lang="en-US"/>
          </a:p>
        </p:txBody>
      </p:sp>
      <p:pic>
        <p:nvPicPr>
          <p:cNvPr id="1026"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37205" y="2109042"/>
            <a:ext cx="324640" cy="32464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763192" y="1609501"/>
            <a:ext cx="1203961" cy="461665"/>
          </a:xfrm>
          <a:prstGeom prst="rect">
            <a:avLst/>
          </a:prstGeom>
          <a:noFill/>
        </p:spPr>
        <p:txBody>
          <a:bodyPr wrap="square" rtlCol="0">
            <a:spAutoFit/>
          </a:bodyPr>
          <a:lstStyle/>
          <a:p>
            <a:pPr algn="ctr"/>
            <a:r>
              <a:rPr lang="vi-VN" sz="2400" b="1">
                <a:latin typeface="+mj-lt"/>
              </a:rPr>
              <a:t>Lớp</a:t>
            </a:r>
            <a:endParaRPr lang="en-US" sz="2400" b="1">
              <a:latin typeface="+mj-lt"/>
            </a:endParaRPr>
          </a:p>
        </p:txBody>
      </p:sp>
      <p:sp>
        <p:nvSpPr>
          <p:cNvPr id="24" name="TextBox 23"/>
          <p:cNvSpPr txBox="1"/>
          <p:nvPr/>
        </p:nvSpPr>
        <p:spPr>
          <a:xfrm>
            <a:off x="3924457" y="2132015"/>
            <a:ext cx="1278528" cy="1200329"/>
          </a:xfrm>
          <a:prstGeom prst="rect">
            <a:avLst/>
          </a:prstGeom>
          <a:noFill/>
        </p:spPr>
        <p:txBody>
          <a:bodyPr wrap="square" rtlCol="0">
            <a:spAutoFit/>
          </a:bodyPr>
          <a:lstStyle/>
          <a:p>
            <a:r>
              <a:rPr lang="vi-VN"/>
              <a:t>Mã lớp </a:t>
            </a:r>
          </a:p>
          <a:p>
            <a:r>
              <a:rPr lang="vi-VN"/>
              <a:t>Tên lớp</a:t>
            </a:r>
          </a:p>
          <a:p>
            <a:r>
              <a:rPr lang="vi-VN"/>
              <a:t>Mã khoa</a:t>
            </a:r>
          </a:p>
          <a:p>
            <a:r>
              <a:rPr lang="vi-VN"/>
              <a:t>Mã khóa</a:t>
            </a:r>
            <a:endParaRPr lang="en-US"/>
          </a:p>
        </p:txBody>
      </p:sp>
      <p:sp>
        <p:nvSpPr>
          <p:cNvPr id="26" name="TextBox 25"/>
          <p:cNvSpPr txBox="1"/>
          <p:nvPr/>
        </p:nvSpPr>
        <p:spPr>
          <a:xfrm>
            <a:off x="2488475" y="4702629"/>
            <a:ext cx="1234439" cy="461665"/>
          </a:xfrm>
          <a:prstGeom prst="rect">
            <a:avLst/>
          </a:prstGeom>
          <a:noFill/>
        </p:spPr>
        <p:txBody>
          <a:bodyPr wrap="square" rtlCol="0">
            <a:spAutoFit/>
          </a:bodyPr>
          <a:lstStyle/>
          <a:p>
            <a:pPr algn="ctr"/>
            <a:r>
              <a:rPr lang="vi-VN" sz="2400" b="1">
                <a:latin typeface="+mj-lt"/>
              </a:rPr>
              <a:t>Khoa</a:t>
            </a:r>
            <a:endParaRPr lang="en-US" sz="2400" b="1">
              <a:latin typeface="+mj-lt"/>
            </a:endParaRPr>
          </a:p>
        </p:txBody>
      </p:sp>
      <p:sp>
        <p:nvSpPr>
          <p:cNvPr id="27" name="TextBox 26"/>
          <p:cNvSpPr txBox="1"/>
          <p:nvPr/>
        </p:nvSpPr>
        <p:spPr>
          <a:xfrm>
            <a:off x="2624039" y="5298833"/>
            <a:ext cx="1528354" cy="923330"/>
          </a:xfrm>
          <a:prstGeom prst="rect">
            <a:avLst/>
          </a:prstGeom>
          <a:noFill/>
        </p:spPr>
        <p:txBody>
          <a:bodyPr wrap="square" rtlCol="0">
            <a:spAutoFit/>
          </a:bodyPr>
          <a:lstStyle/>
          <a:p>
            <a:r>
              <a:rPr lang="vi-VN"/>
              <a:t>Mã khoa </a:t>
            </a:r>
          </a:p>
          <a:p>
            <a:endParaRPr lang="vi-VN"/>
          </a:p>
          <a:p>
            <a:r>
              <a:rPr lang="vi-VN"/>
              <a:t>Tên khoa</a:t>
            </a:r>
            <a:endParaRPr lang="en-US"/>
          </a:p>
        </p:txBody>
      </p:sp>
      <p:pic>
        <p:nvPicPr>
          <p:cNvPr id="1028" name="Picture 4" descr="Free Key Icon, Symbol. PNG, SVG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7205" y="3235710"/>
            <a:ext cx="240486" cy="24048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347655" y="2071165"/>
            <a:ext cx="1581499" cy="461665"/>
          </a:xfrm>
          <a:prstGeom prst="rect">
            <a:avLst/>
          </a:prstGeom>
          <a:noFill/>
        </p:spPr>
        <p:txBody>
          <a:bodyPr wrap="square" rtlCol="0">
            <a:spAutoFit/>
          </a:bodyPr>
          <a:lstStyle/>
          <a:p>
            <a:pPr algn="ctr"/>
            <a:r>
              <a:rPr lang="vi-VN" sz="2400" b="1">
                <a:latin typeface="Times New Roman" panose="02020603050405020304" pitchFamily="18" charset="0"/>
                <a:cs typeface="Times New Roman" panose="02020603050405020304" pitchFamily="18" charset="0"/>
              </a:rPr>
              <a:t>Sinh viên</a:t>
            </a:r>
            <a:endParaRPr lang="en-US" sz="2400" b="1">
              <a:latin typeface="Times New Roman" panose="02020603050405020304" pitchFamily="18" charset="0"/>
              <a:cs typeface="Times New Roman" panose="02020603050405020304" pitchFamily="18" charset="0"/>
            </a:endParaRPr>
          </a:p>
        </p:txBody>
      </p:sp>
      <p:sp>
        <p:nvSpPr>
          <p:cNvPr id="30" name="TextBox 29"/>
          <p:cNvSpPr txBox="1"/>
          <p:nvPr/>
        </p:nvSpPr>
        <p:spPr>
          <a:xfrm>
            <a:off x="6495311" y="2732179"/>
            <a:ext cx="1565754" cy="2585323"/>
          </a:xfrm>
          <a:prstGeom prst="rect">
            <a:avLst/>
          </a:prstGeom>
          <a:noFill/>
        </p:spPr>
        <p:txBody>
          <a:bodyPr wrap="square" rtlCol="0">
            <a:spAutoFit/>
          </a:bodyPr>
          <a:lstStyle/>
          <a:p>
            <a:r>
              <a:rPr lang="vi-VN"/>
              <a:t>Mã sinh viên</a:t>
            </a:r>
          </a:p>
          <a:p>
            <a:r>
              <a:rPr lang="vi-VN"/>
              <a:t>Họ tên</a:t>
            </a:r>
          </a:p>
          <a:p>
            <a:r>
              <a:rPr lang="vi-VN"/>
              <a:t>Mã lớp</a:t>
            </a:r>
          </a:p>
          <a:p>
            <a:r>
              <a:rPr lang="vi-VN"/>
              <a:t>Giới tính</a:t>
            </a:r>
          </a:p>
          <a:p>
            <a:r>
              <a:rPr lang="vi-VN"/>
              <a:t>Ngày sinh</a:t>
            </a:r>
          </a:p>
          <a:p>
            <a:r>
              <a:rPr lang="vi-VN"/>
              <a:t>Quê quán </a:t>
            </a:r>
          </a:p>
          <a:p>
            <a:r>
              <a:rPr lang="vi-VN"/>
              <a:t>Email</a:t>
            </a:r>
          </a:p>
          <a:p>
            <a:r>
              <a:rPr lang="vi-VN"/>
              <a:t>SĐT</a:t>
            </a:r>
          </a:p>
          <a:p>
            <a:r>
              <a:rPr lang="vi-VN"/>
              <a:t>Mã khoa</a:t>
            </a:r>
            <a:endParaRPr lang="en-US"/>
          </a:p>
        </p:txBody>
      </p:sp>
      <p:sp>
        <p:nvSpPr>
          <p:cNvPr id="31" name="TextBox 30"/>
          <p:cNvSpPr txBox="1"/>
          <p:nvPr/>
        </p:nvSpPr>
        <p:spPr>
          <a:xfrm>
            <a:off x="9710056" y="1388771"/>
            <a:ext cx="1528354" cy="461665"/>
          </a:xfrm>
          <a:prstGeom prst="rect">
            <a:avLst/>
          </a:prstGeom>
          <a:noFill/>
        </p:spPr>
        <p:txBody>
          <a:bodyPr wrap="square" rtlCol="0">
            <a:spAutoFit/>
          </a:bodyPr>
          <a:lstStyle/>
          <a:p>
            <a:pPr algn="ctr"/>
            <a:r>
              <a:rPr lang="vi-VN" sz="2400" b="1">
                <a:latin typeface="+mj-lt"/>
              </a:rPr>
              <a:t>Học</a:t>
            </a:r>
            <a:endParaRPr lang="en-US" sz="2400" b="1">
              <a:latin typeface="+mj-lt"/>
            </a:endParaRPr>
          </a:p>
        </p:txBody>
      </p:sp>
      <p:sp>
        <p:nvSpPr>
          <p:cNvPr id="1024" name="TextBox 1023"/>
          <p:cNvSpPr txBox="1"/>
          <p:nvPr/>
        </p:nvSpPr>
        <p:spPr>
          <a:xfrm>
            <a:off x="9658981" y="2036118"/>
            <a:ext cx="1963782" cy="1477328"/>
          </a:xfrm>
          <a:prstGeom prst="rect">
            <a:avLst/>
          </a:prstGeom>
          <a:noFill/>
        </p:spPr>
        <p:txBody>
          <a:bodyPr wrap="square" rtlCol="0">
            <a:spAutoFit/>
          </a:bodyPr>
          <a:lstStyle/>
          <a:p>
            <a:r>
              <a:rPr lang="vi-VN"/>
              <a:t>Mã sinh viên</a:t>
            </a:r>
          </a:p>
          <a:p>
            <a:r>
              <a:rPr lang="vi-VN"/>
              <a:t>Mã môn học</a:t>
            </a:r>
          </a:p>
          <a:p>
            <a:r>
              <a:rPr lang="vi-VN"/>
              <a:t>Điểm quá trình</a:t>
            </a:r>
          </a:p>
          <a:p>
            <a:r>
              <a:rPr lang="vi-VN"/>
              <a:t>Điểm thi </a:t>
            </a:r>
          </a:p>
          <a:p>
            <a:r>
              <a:rPr lang="vi-VN"/>
              <a:t>Điểm kết thúc</a:t>
            </a:r>
            <a:endParaRPr lang="en-US"/>
          </a:p>
        </p:txBody>
      </p:sp>
      <p:sp>
        <p:nvSpPr>
          <p:cNvPr id="1025" name="TextBox 1024"/>
          <p:cNvSpPr txBox="1"/>
          <p:nvPr/>
        </p:nvSpPr>
        <p:spPr>
          <a:xfrm>
            <a:off x="9541138" y="4471796"/>
            <a:ext cx="1528355" cy="461665"/>
          </a:xfrm>
          <a:prstGeom prst="rect">
            <a:avLst/>
          </a:prstGeom>
          <a:noFill/>
        </p:spPr>
        <p:txBody>
          <a:bodyPr wrap="square" rtlCol="0">
            <a:spAutoFit/>
          </a:bodyPr>
          <a:lstStyle/>
          <a:p>
            <a:pPr algn="ctr"/>
            <a:r>
              <a:rPr lang="vi-VN" sz="2400" b="1">
                <a:latin typeface="+mj-lt"/>
              </a:rPr>
              <a:t>Môn học</a:t>
            </a:r>
            <a:endParaRPr lang="en-US" sz="2400" b="1">
              <a:latin typeface="+mj-lt"/>
            </a:endParaRPr>
          </a:p>
        </p:txBody>
      </p:sp>
      <p:sp>
        <p:nvSpPr>
          <p:cNvPr id="1027" name="TextBox 1026"/>
          <p:cNvSpPr txBox="1"/>
          <p:nvPr/>
        </p:nvSpPr>
        <p:spPr>
          <a:xfrm>
            <a:off x="9710056" y="5104031"/>
            <a:ext cx="1579428" cy="1200329"/>
          </a:xfrm>
          <a:prstGeom prst="rect">
            <a:avLst/>
          </a:prstGeom>
          <a:noFill/>
        </p:spPr>
        <p:txBody>
          <a:bodyPr wrap="square" rtlCol="0">
            <a:spAutoFit/>
          </a:bodyPr>
          <a:lstStyle/>
          <a:p>
            <a:r>
              <a:rPr lang="vi-VN"/>
              <a:t>Mã môn học</a:t>
            </a:r>
          </a:p>
          <a:p>
            <a:r>
              <a:rPr lang="vi-VN"/>
              <a:t>Tên môn học</a:t>
            </a:r>
          </a:p>
          <a:p>
            <a:r>
              <a:rPr lang="vi-VN"/>
              <a:t>Số tín chỉ</a:t>
            </a:r>
          </a:p>
          <a:p>
            <a:r>
              <a:rPr lang="vi-VN"/>
              <a:t>Số tiết học</a:t>
            </a:r>
            <a:endParaRPr lang="en-US"/>
          </a:p>
        </p:txBody>
      </p:sp>
      <p:pic>
        <p:nvPicPr>
          <p:cNvPr id="37"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57945" y="2199628"/>
            <a:ext cx="324640" cy="3246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Free Key Icon, Symbol. PNG, SVG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29895" y="2995909"/>
            <a:ext cx="240486" cy="2404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Free Key Icon, Symbol. PNG, SVG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01440" y="2768809"/>
            <a:ext cx="240486" cy="24048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Free Key Icon, Symbol. PNG, SVG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28370" y="3355953"/>
            <a:ext cx="240486" cy="24048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Free Key Icon, Symbol. PNG, SVG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16568" y="5017148"/>
            <a:ext cx="240486" cy="2404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045120" y="2065928"/>
            <a:ext cx="324640" cy="3246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045120" y="2327728"/>
            <a:ext cx="324640" cy="3246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367521" y="5297956"/>
            <a:ext cx="324640" cy="32464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255212" y="2730705"/>
            <a:ext cx="324640" cy="3246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Key ic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472502" y="5164294"/>
            <a:ext cx="324640" cy="324640"/>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Elbow Connector 1032"/>
          <p:cNvCxnSpPr/>
          <p:nvPr/>
        </p:nvCxnSpPr>
        <p:spPr>
          <a:xfrm>
            <a:off x="2076994" y="2228248"/>
            <a:ext cx="1591566" cy="611504"/>
          </a:xfrm>
          <a:prstGeom prst="bentConnector3">
            <a:avLst>
              <a:gd name="adj1" fmla="val 56566"/>
            </a:avLst>
          </a:prstGeom>
        </p:spPr>
        <p:style>
          <a:lnRef idx="1">
            <a:schemeClr val="accent1"/>
          </a:lnRef>
          <a:fillRef idx="0">
            <a:schemeClr val="accent1"/>
          </a:fillRef>
          <a:effectRef idx="0">
            <a:schemeClr val="accent1"/>
          </a:effectRef>
          <a:fontRef idx="minor">
            <a:schemeClr val="tx1"/>
          </a:fontRef>
        </p:style>
      </p:cxnSp>
      <p:cxnSp>
        <p:nvCxnSpPr>
          <p:cNvPr id="1037" name="Elbow Connector 1036"/>
          <p:cNvCxnSpPr>
            <a:endCxn id="37" idx="1"/>
          </p:cNvCxnSpPr>
          <p:nvPr/>
        </p:nvCxnSpPr>
        <p:spPr>
          <a:xfrm flipV="1">
            <a:off x="1920240" y="2361948"/>
            <a:ext cx="1737705" cy="10312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42" name="Elbow Connector 1041"/>
          <p:cNvCxnSpPr>
            <a:endCxn id="40" idx="1"/>
          </p:cNvCxnSpPr>
          <p:nvPr/>
        </p:nvCxnSpPr>
        <p:spPr>
          <a:xfrm>
            <a:off x="4967153" y="2301997"/>
            <a:ext cx="1361217" cy="11741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45" name="Elbow Connector 1044"/>
          <p:cNvCxnSpPr>
            <a:endCxn id="41" idx="1"/>
          </p:cNvCxnSpPr>
          <p:nvPr/>
        </p:nvCxnSpPr>
        <p:spPr>
          <a:xfrm flipV="1">
            <a:off x="3763192" y="5137391"/>
            <a:ext cx="2553376" cy="3228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a:off x="5355771" y="3116152"/>
            <a:ext cx="2786" cy="2456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p:nvPr/>
        </p:nvCxnSpPr>
        <p:spPr>
          <a:xfrm flipH="1">
            <a:off x="3720731" y="5573037"/>
            <a:ext cx="1635040" cy="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H="1">
            <a:off x="5013077" y="3116152"/>
            <a:ext cx="3426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7929154" y="2199628"/>
            <a:ext cx="1689461" cy="7016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82698" y="2490048"/>
            <a:ext cx="0" cy="2836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1369760" y="2490048"/>
            <a:ext cx="412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1078891" y="5297956"/>
            <a:ext cx="70380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692161" y="0"/>
            <a:ext cx="6848977" cy="1111731"/>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3148149" y="188792"/>
            <a:ext cx="5734594" cy="1107996"/>
          </a:xfrm>
          <a:prstGeom prst="rect">
            <a:avLst/>
          </a:prstGeom>
          <a:noFill/>
        </p:spPr>
        <p:txBody>
          <a:bodyPr wrap="square" rtlCol="0">
            <a:spAutoFit/>
          </a:bodyPr>
          <a:lstStyle/>
          <a:p>
            <a:pPr algn="ctr"/>
            <a:r>
              <a:rPr lang="vi-VN" sz="2400" b="1">
                <a:latin typeface="+mj-lt"/>
              </a:rPr>
              <a:t>Bản thiết kế cơ sở dữ liệu theo sơ đồ quan hệ </a:t>
            </a:r>
            <a:endParaRPr lang="en-US" sz="2400">
              <a:latin typeface="+mj-lt"/>
            </a:endParaRPr>
          </a:p>
          <a:p>
            <a:endParaRPr lang="en-US">
              <a:latin typeface="+mj-lt"/>
            </a:endParaRPr>
          </a:p>
        </p:txBody>
      </p:sp>
    </p:spTree>
    <p:extLst>
      <p:ext uri="{BB962C8B-B14F-4D97-AF65-F5344CB8AC3E}">
        <p14:creationId xmlns:p14="http://schemas.microsoft.com/office/powerpoint/2010/main" val="42357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09154" y="2286000"/>
            <a:ext cx="5806984" cy="3933009"/>
          </a:xfrm>
          <a:prstGeom prst="rect">
            <a:avLst/>
          </a:prstGeom>
          <a:noFill/>
          <a:ln>
            <a:noFill/>
          </a:ln>
        </p:spPr>
      </p:pic>
      <p:sp>
        <p:nvSpPr>
          <p:cNvPr id="5" name="Rectangle 4"/>
          <p:cNvSpPr/>
          <p:nvPr/>
        </p:nvSpPr>
        <p:spPr>
          <a:xfrm>
            <a:off x="3357154" y="156754"/>
            <a:ext cx="5212080" cy="718457"/>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3432810" y="261257"/>
            <a:ext cx="4966607" cy="461665"/>
          </a:xfrm>
          <a:prstGeom prst="rect">
            <a:avLst/>
          </a:prstGeom>
          <a:noFill/>
        </p:spPr>
        <p:txBody>
          <a:bodyPr wrap="square" rtlCol="0">
            <a:spAutoFit/>
          </a:bodyPr>
          <a:lstStyle/>
          <a:p>
            <a:pPr algn="ctr"/>
            <a:r>
              <a:rPr lang="vi-VN" sz="2400"/>
              <a:t>Một số truy vấn dữ liệu</a:t>
            </a:r>
            <a:endParaRPr lang="en-US" sz="2400"/>
          </a:p>
        </p:txBody>
      </p:sp>
      <p:sp>
        <p:nvSpPr>
          <p:cNvPr id="7" name="Rectangle 6"/>
          <p:cNvSpPr/>
          <p:nvPr/>
        </p:nvSpPr>
        <p:spPr>
          <a:xfrm>
            <a:off x="164646" y="1135614"/>
            <a:ext cx="6096000" cy="981423"/>
          </a:xfrm>
          <a:prstGeom prst="rect">
            <a:avLst/>
          </a:prstGeom>
        </p:spPr>
        <p:txBody>
          <a:bodyPr>
            <a:spAutoFit/>
          </a:bodyPr>
          <a:lstStyle/>
          <a:p>
            <a:pPr marL="342900" lvl="0" indent="-342900" fontAlgn="base">
              <a:lnSpc>
                <a:spcPct val="107000"/>
              </a:lnSpc>
              <a:spcAft>
                <a:spcPts val="1200"/>
              </a:spcAft>
              <a:buSzPts val="1000"/>
              <a:buFont typeface="Symbol" panose="05050102010706020507" pitchFamily="18" charset="2"/>
              <a:buChar char=""/>
              <a:tabLst>
                <a:tab pos="457200" algn="l"/>
              </a:tabLst>
            </a:pPr>
            <a:r>
              <a:rPr lang="vi-VN" b="1">
                <a:latin typeface="Times New Roman" panose="02020603050405020304" pitchFamily="18" charset="0"/>
                <a:ea typeface="Times New Roman" panose="02020603050405020304" pitchFamily="18" charset="0"/>
                <a:cs typeface="Times New Roman" panose="02020603050405020304" pitchFamily="18" charset="0"/>
              </a:rPr>
              <a:t>Hien thi danh sach sinh vien gom cac thong tin sau : MaSV, MaLop , HoTen_SinhVien , QueQuan , Email, SDT : </a:t>
            </a:r>
            <a:endParaRPr lang="en-US">
              <a:latin typeface="Arial" panose="020B0604020202020204" pitchFamily="34" charset="0"/>
              <a:ea typeface="Arial" panose="020B0604020202020204" pitchFamily="34"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278880" y="2632710"/>
            <a:ext cx="5730240" cy="1592580"/>
          </a:xfrm>
          <a:prstGeom prst="rect">
            <a:avLst/>
          </a:prstGeom>
          <a:noFill/>
          <a:ln>
            <a:noFill/>
          </a:ln>
        </p:spPr>
      </p:pic>
      <p:sp>
        <p:nvSpPr>
          <p:cNvPr id="9" name="Rectangle 8"/>
          <p:cNvSpPr/>
          <p:nvPr/>
        </p:nvSpPr>
        <p:spPr>
          <a:xfrm>
            <a:off x="6078583" y="1173930"/>
            <a:ext cx="6096000" cy="685059"/>
          </a:xfrm>
          <a:prstGeom prst="rect">
            <a:avLst/>
          </a:prstGeom>
        </p:spPr>
        <p:txBody>
          <a:bodyPr>
            <a:spAutoFit/>
          </a:bodyPr>
          <a:lstStyle/>
          <a:p>
            <a:pPr marL="34290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vi-VN" b="1">
                <a:latin typeface="Times New Roman" panose="02020603050405020304" pitchFamily="18" charset="0"/>
                <a:ea typeface="Times New Roman" panose="02020603050405020304" pitchFamily="18" charset="0"/>
                <a:cs typeface="Times New Roman" panose="02020603050405020304" pitchFamily="18" charset="0"/>
              </a:rPr>
              <a:t>Hien thi tat ca sinh vien thuoc khoa [Cong nghe thong tin] va khoa [Xay dung] : </a:t>
            </a:r>
            <a:endParaRPr lang="en-US">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2405179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7154" y="156754"/>
            <a:ext cx="5212080" cy="718457"/>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3432810" y="261257"/>
            <a:ext cx="4966607" cy="461665"/>
          </a:xfrm>
          <a:prstGeom prst="rect">
            <a:avLst/>
          </a:prstGeom>
          <a:noFill/>
        </p:spPr>
        <p:txBody>
          <a:bodyPr wrap="square" rtlCol="0">
            <a:spAutoFit/>
          </a:bodyPr>
          <a:lstStyle/>
          <a:p>
            <a:pPr algn="ctr"/>
            <a:r>
              <a:rPr lang="vi-VN" sz="2400"/>
              <a:t>Một số truy vấn dữ liệu</a:t>
            </a:r>
            <a:endParaRPr lang="en-US" sz="2400"/>
          </a:p>
        </p:txBody>
      </p:sp>
      <p:sp>
        <p:nvSpPr>
          <p:cNvPr id="7" name="Rectangle 6"/>
          <p:cNvSpPr/>
          <p:nvPr/>
        </p:nvSpPr>
        <p:spPr>
          <a:xfrm>
            <a:off x="164646" y="1135614"/>
            <a:ext cx="6096000" cy="311496"/>
          </a:xfrm>
          <a:prstGeom prst="rect">
            <a:avLst/>
          </a:prstGeom>
        </p:spPr>
        <p:txBody>
          <a:bodyPr>
            <a:spAutoFit/>
          </a:bodyPr>
          <a:lstStyle/>
          <a:p>
            <a:pPr marL="342900" lvl="0" indent="-342900" fontAlgn="base">
              <a:lnSpc>
                <a:spcPct val="107000"/>
              </a:lnSpc>
              <a:spcAft>
                <a:spcPts val="1200"/>
              </a:spcAft>
              <a:buSzPts val="1000"/>
              <a:buFont typeface="Symbol" panose="05050102010706020507" pitchFamily="18" charset="2"/>
              <a:buChar char=""/>
              <a:tabLst>
                <a:tab pos="457200" algn="l"/>
              </a:tabLst>
            </a:pPr>
            <a:r>
              <a:rPr lang="vi-VN" sz="1400" b="1">
                <a:latin typeface="+mj-lt"/>
              </a:rPr>
              <a:t>Đưa ra danh sách những sinh viên chưa từng học môn nào</a:t>
            </a:r>
            <a:endParaRPr lang="en-US" sz="1400" b="1">
              <a:latin typeface="+mj-lt"/>
              <a:ea typeface="Arial" panose="020B0604020202020204" pitchFamily="34" charset="0"/>
              <a:cs typeface="Times New Roman" panose="02020603050405020304" pitchFamily="18" charset="0"/>
            </a:endParaRPr>
          </a:p>
        </p:txBody>
      </p:sp>
      <p:sp>
        <p:nvSpPr>
          <p:cNvPr id="9" name="Rectangle 8"/>
          <p:cNvSpPr/>
          <p:nvPr/>
        </p:nvSpPr>
        <p:spPr>
          <a:xfrm>
            <a:off x="6078583" y="1173930"/>
            <a:ext cx="6096000" cy="307392"/>
          </a:xfrm>
          <a:prstGeom prst="rect">
            <a:avLst/>
          </a:prstGeom>
        </p:spPr>
        <p:txBody>
          <a:bodyPr>
            <a:spAutoFit/>
          </a:bodyPr>
          <a:lstStyle/>
          <a:p>
            <a:pPr marL="34290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en-US" sz="1400" b="1">
                <a:latin typeface="Times New Roman" panose="02020603050405020304" pitchFamily="18" charset="0"/>
                <a:cs typeface="Times New Roman" panose="02020603050405020304" pitchFamily="18" charset="0"/>
              </a:rPr>
              <a:t>Hien thi thong tin cua SV co DiemTBTichLuy cao nhat / thap nhat</a:t>
            </a:r>
          </a:p>
        </p:txBody>
      </p:sp>
      <p:pic>
        <p:nvPicPr>
          <p:cNvPr id="3" name="Hình ảnh 2">
            <a:extLst>
              <a:ext uri="{FF2B5EF4-FFF2-40B4-BE49-F238E27FC236}">
                <a16:creationId xmlns:a16="http://schemas.microsoft.com/office/drawing/2014/main" id="{C9762F60-C7D3-4BA7-BFC4-91C07067A0AB}"/>
              </a:ext>
            </a:extLst>
          </p:cNvPr>
          <p:cNvPicPr>
            <a:picLocks noChangeAspect="1"/>
          </p:cNvPicPr>
          <p:nvPr/>
        </p:nvPicPr>
        <p:blipFill>
          <a:blip r:embed="rId2"/>
          <a:stretch>
            <a:fillRect/>
          </a:stretch>
        </p:blipFill>
        <p:spPr>
          <a:xfrm>
            <a:off x="297106" y="1996221"/>
            <a:ext cx="4028709" cy="4195876"/>
          </a:xfrm>
          <a:prstGeom prst="rect">
            <a:avLst/>
          </a:prstGeom>
        </p:spPr>
      </p:pic>
      <p:pic>
        <p:nvPicPr>
          <p:cNvPr id="1026" name="Picture 2" descr="https://cdn.discordapp.com/attachments/877478023732006915/935036178460184636/unkn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240" y="1780041"/>
            <a:ext cx="722376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discordapp.com/attachments/877478023732006915/935036265043210260/unkn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240" y="3519857"/>
            <a:ext cx="722376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06665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7154" y="156754"/>
            <a:ext cx="5212080" cy="718457"/>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3432810" y="261257"/>
            <a:ext cx="4966607" cy="461665"/>
          </a:xfrm>
          <a:prstGeom prst="rect">
            <a:avLst/>
          </a:prstGeom>
          <a:noFill/>
        </p:spPr>
        <p:txBody>
          <a:bodyPr wrap="square" rtlCol="0">
            <a:spAutoFit/>
          </a:bodyPr>
          <a:lstStyle/>
          <a:p>
            <a:pPr algn="ctr"/>
            <a:r>
              <a:rPr lang="vi-VN" sz="2400"/>
              <a:t>Một số truy vấn dữ liệu</a:t>
            </a:r>
            <a:endParaRPr lang="en-US" sz="2400"/>
          </a:p>
        </p:txBody>
      </p:sp>
      <p:sp>
        <p:nvSpPr>
          <p:cNvPr id="7" name="Rectangle 6"/>
          <p:cNvSpPr/>
          <p:nvPr/>
        </p:nvSpPr>
        <p:spPr>
          <a:xfrm>
            <a:off x="164646" y="1135614"/>
            <a:ext cx="6096000" cy="307392"/>
          </a:xfrm>
          <a:prstGeom prst="rect">
            <a:avLst/>
          </a:prstGeom>
        </p:spPr>
        <p:txBody>
          <a:bodyPr>
            <a:spAutoFit/>
          </a:bodyPr>
          <a:lstStyle/>
          <a:p>
            <a:pPr marL="342900" lvl="0" indent="-342900" fontAlgn="base">
              <a:lnSpc>
                <a:spcPct val="107000"/>
              </a:lnSpc>
              <a:spcAft>
                <a:spcPts val="1200"/>
              </a:spcAft>
              <a:buSzPts val="1000"/>
              <a:buFont typeface="Symbol" panose="05050102010706020507" pitchFamily="18" charset="2"/>
              <a:buChar char=""/>
              <a:tabLst>
                <a:tab pos="457200" algn="l"/>
              </a:tabLst>
            </a:pPr>
            <a:r>
              <a:rPr lang="en-US" sz="1400" b="1">
                <a:latin typeface="Times New Roman" panose="02020603050405020304" pitchFamily="18" charset="0"/>
                <a:cs typeface="Times New Roman" panose="02020603050405020304" pitchFamily="18" charset="0"/>
              </a:rPr>
              <a:t>In ra danh sách mã sinh viên top3 điểm trung bình cao nhất</a:t>
            </a:r>
            <a:endParaRPr lang="en-US" sz="1400" b="1">
              <a:latin typeface="Times New Roman" panose="02020603050405020304" pitchFamily="18" charset="0"/>
              <a:ea typeface="Arial" panose="020B0604020202020204" pitchFamily="34" charset="0"/>
              <a:cs typeface="Times New Roman" panose="02020603050405020304" pitchFamily="18" charset="0"/>
            </a:endParaRPr>
          </a:p>
        </p:txBody>
      </p:sp>
      <p:sp>
        <p:nvSpPr>
          <p:cNvPr id="9" name="Rectangle 8"/>
          <p:cNvSpPr/>
          <p:nvPr/>
        </p:nvSpPr>
        <p:spPr>
          <a:xfrm>
            <a:off x="6078583" y="1173930"/>
            <a:ext cx="6096000" cy="307392"/>
          </a:xfrm>
          <a:prstGeom prst="rect">
            <a:avLst/>
          </a:prstGeom>
        </p:spPr>
        <p:txBody>
          <a:bodyPr>
            <a:spAutoFit/>
          </a:bodyPr>
          <a:lstStyle/>
          <a:p>
            <a:pPr marL="34290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en-US" sz="1400" b="1">
                <a:latin typeface="Times New Roman" panose="02020603050405020304" pitchFamily="18" charset="0"/>
                <a:cs typeface="Times New Roman" panose="02020603050405020304" pitchFamily="18" charset="0"/>
              </a:rPr>
              <a:t>Với mỗi Mã môn học , tìm Mã sinh viên có Điểm TB tích luỹ cao nhất !</a:t>
            </a:r>
          </a:p>
        </p:txBody>
      </p:sp>
      <p:pic>
        <p:nvPicPr>
          <p:cNvPr id="10" name="Hình ảnh 9">
            <a:extLst>
              <a:ext uri="{FF2B5EF4-FFF2-40B4-BE49-F238E27FC236}">
                <a16:creationId xmlns:a16="http://schemas.microsoft.com/office/drawing/2014/main" id="{999910FA-BF6A-415C-8D2C-24E0E7930498}"/>
              </a:ext>
            </a:extLst>
          </p:cNvPr>
          <p:cNvPicPr>
            <a:picLocks noChangeAspect="1"/>
          </p:cNvPicPr>
          <p:nvPr/>
        </p:nvPicPr>
        <p:blipFill>
          <a:blip r:embed="rId2"/>
          <a:stretch>
            <a:fillRect/>
          </a:stretch>
        </p:blipFill>
        <p:spPr>
          <a:xfrm>
            <a:off x="6260646" y="1673518"/>
            <a:ext cx="5220626" cy="3188311"/>
          </a:xfrm>
          <a:prstGeom prst="rect">
            <a:avLst/>
          </a:prstGeom>
        </p:spPr>
      </p:pic>
      <p:pic>
        <p:nvPicPr>
          <p:cNvPr id="2050" name="Picture 2" descr="https://cdn.discordapp.com/attachments/877478023732006915/935035278836502578/unkn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54" y="1894114"/>
            <a:ext cx="4563109" cy="287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364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9C183E-52AA-42D8-875E-CEED733A0A0A}"/>
              </a:ext>
            </a:extLst>
          </p:cNvPr>
          <p:cNvSpPr txBox="1"/>
          <p:nvPr/>
        </p:nvSpPr>
        <p:spPr>
          <a:xfrm>
            <a:off x="319314" y="2459504"/>
            <a:ext cx="558800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F9900"/>
                </a:solidFill>
                <a:effectLst/>
                <a:uLnTx/>
                <a:uFillTx/>
                <a:latin typeface="Montserrat ExtraBold" panose="00000900000000000000" pitchFamily="2" charset="0"/>
                <a:ea typeface="+mn-ea"/>
                <a:cs typeface="+mn-cs"/>
              </a:rPr>
              <a:t>CẢM ƠN BẠN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F9900"/>
                </a:solidFill>
                <a:effectLst/>
                <a:uLnTx/>
                <a:uFillTx/>
                <a:latin typeface="Montserrat ExtraBold" panose="00000900000000000000" pitchFamily="2" charset="0"/>
                <a:ea typeface="+mn-ea"/>
                <a:cs typeface="+mn-cs"/>
              </a:rPr>
              <a:t>ĐÃ XEM</a:t>
            </a:r>
          </a:p>
        </p:txBody>
      </p:sp>
      <p:sp>
        <p:nvSpPr>
          <p:cNvPr id="6" name="Rectangle 5">
            <a:extLst>
              <a:ext uri="{FF2B5EF4-FFF2-40B4-BE49-F238E27FC236}">
                <a16:creationId xmlns:a16="http://schemas.microsoft.com/office/drawing/2014/main" id="{19384301-85E2-464B-952F-430D1C7554E0}"/>
              </a:ext>
            </a:extLst>
          </p:cNvPr>
          <p:cNvSpPr/>
          <p:nvPr/>
        </p:nvSpPr>
        <p:spPr>
          <a:xfrm>
            <a:off x="319314" y="2212383"/>
            <a:ext cx="6168572" cy="2433234"/>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7B8B2ED-F281-4ABF-AB77-7C393AC4014D}"/>
              </a:ext>
            </a:extLst>
          </p:cNvPr>
          <p:cNvSpPr/>
          <p:nvPr/>
        </p:nvSpPr>
        <p:spPr>
          <a:xfrm>
            <a:off x="6023429" y="1977572"/>
            <a:ext cx="145143" cy="29028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16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35" presetClass="path" presetSubtype="0" accel="50000" decel="50000" fill="hold" grpId="1" nodeType="afterEffect">
                                  <p:stCondLst>
                                    <p:cond delay="0"/>
                                  </p:stCondLst>
                                  <p:childTnLst>
                                    <p:animMotion origin="layout" path="M 0 0 L -0.22344 0 " pathEditMode="relative" rAng="0" ptsTypes="AA">
                                      <p:cBhvr>
                                        <p:cTn id="10" dur="1750" fill="hold"/>
                                        <p:tgtEl>
                                          <p:spTgt spid="4"/>
                                        </p:tgtEl>
                                        <p:attrNameLst>
                                          <p:attrName>ppt_x</p:attrName>
                                          <p:attrName>ppt_y</p:attrName>
                                        </p:attrNameLst>
                                      </p:cBhvr>
                                      <p:rCtr x="-11172" y="0"/>
                                    </p:animMotion>
                                  </p:childTnLst>
                                </p:cTn>
                              </p:par>
                              <p:par>
                                <p:cTn id="11" presetID="63" presetClass="path" presetSubtype="0" accel="50000" decel="50000" fill="hold" grpId="0" nodeType="withEffect">
                                  <p:stCondLst>
                                    <p:cond delay="0"/>
                                  </p:stCondLst>
                                  <p:childTnLst>
                                    <p:animMotion origin="layout" path="M 1.45833E-6 0 L 0.31966 0 " pathEditMode="relative" rAng="0" ptsTypes="AA">
                                      <p:cBhvr>
                                        <p:cTn id="12" dur="1750" fill="hold"/>
                                        <p:tgtEl>
                                          <p:spTgt spid="5"/>
                                        </p:tgtEl>
                                        <p:attrNameLst>
                                          <p:attrName>ppt_x</p:attrName>
                                          <p:attrName>ppt_y</p:attrName>
                                        </p:attrNameLst>
                                      </p:cBhvr>
                                      <p:rCtr x="15977" y="0"/>
                                    </p:animMotion>
                                  </p:childTnLst>
                                </p:cTn>
                              </p:par>
                              <p:par>
                                <p:cTn id="13" presetID="35" presetClass="path" presetSubtype="0" accel="50000" decel="50000" fill="hold" grpId="0" nodeType="withEffect">
                                  <p:stCondLst>
                                    <p:cond delay="0"/>
                                  </p:stCondLst>
                                  <p:childTnLst>
                                    <p:animMotion origin="layout" path="M -4.79167E-6 -3.7037E-7 L -0.22682 -3.7037E-7 " pathEditMode="relative" rAng="0" ptsTypes="AA">
                                      <p:cBhvr>
                                        <p:cTn id="14" dur="1750" fill="hold"/>
                                        <p:tgtEl>
                                          <p:spTgt spid="6"/>
                                        </p:tgtEl>
                                        <p:attrNameLst>
                                          <p:attrName>ppt_x</p:attrName>
                                          <p:attrName>ppt_y</p:attrName>
                                        </p:attrNameLst>
                                      </p:cBhvr>
                                      <p:rCtr x="-113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79BC79-B2F4-4A6D-A780-CBD13A684B3B}"/>
              </a:ext>
            </a:extLst>
          </p:cNvPr>
          <p:cNvSpPr>
            <a:spLocks noGrp="1"/>
          </p:cNvSpPr>
          <p:nvPr>
            <p:ph type="title"/>
          </p:nvPr>
        </p:nvSpPr>
        <p:spPr>
          <a:xfrm>
            <a:off x="3089031" y="0"/>
            <a:ext cx="7348400" cy="1143200"/>
          </a:xfrm>
        </p:spPr>
        <p:txBody>
          <a:bodyPr/>
          <a:lstStyle/>
          <a:p>
            <a:r>
              <a:rPr lang="en-US">
                <a:latin typeface="Times New Roman" panose="02020603050405020304" pitchFamily="18" charset="0"/>
                <a:cs typeface="Times New Roman" panose="02020603050405020304" pitchFamily="18" charset="0"/>
              </a:rPr>
              <a:t>Phân chia công việc </a:t>
            </a:r>
          </a:p>
        </p:txBody>
      </p:sp>
      <p:sp>
        <p:nvSpPr>
          <p:cNvPr id="3" name="Chỗ dành sẵn cho Số hiệu Bản chiếu 2">
            <a:extLst>
              <a:ext uri="{FF2B5EF4-FFF2-40B4-BE49-F238E27FC236}">
                <a16:creationId xmlns:a16="http://schemas.microsoft.com/office/drawing/2014/main" id="{07C2E291-9516-4E3A-A845-F5172B0930A8}"/>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2400" b="0" i="0" u="none" strike="noStrike" kern="0" cap="none" spc="0" normalizeH="0" baseline="0" noProof="0" smtClean="0">
                <a:ln>
                  <a:noFill/>
                </a:ln>
                <a:solidFill>
                  <a:srgbClr val="FFFFFF"/>
                </a:solidFill>
                <a:effectLst/>
                <a:uLnTx/>
                <a:uFillTx/>
                <a:latin typeface="Lato Light"/>
                <a:sym typeface="Lato Light"/>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 sz="2400" b="0" i="0" u="none" strike="noStrike" kern="0" cap="none" spc="0" normalizeH="0" baseline="0" noProof="0">
              <a:ln>
                <a:noFill/>
              </a:ln>
              <a:solidFill>
                <a:srgbClr val="FFFFFF"/>
              </a:solidFill>
              <a:effectLst/>
              <a:uLnTx/>
              <a:uFillTx/>
              <a:latin typeface="Lato Light"/>
              <a:sym typeface="Lato Light"/>
            </a:endParaRPr>
          </a:p>
        </p:txBody>
      </p:sp>
      <p:graphicFrame>
        <p:nvGraphicFramePr>
          <p:cNvPr id="4" name="Bảng 3">
            <a:extLst>
              <a:ext uri="{FF2B5EF4-FFF2-40B4-BE49-F238E27FC236}">
                <a16:creationId xmlns:a16="http://schemas.microsoft.com/office/drawing/2014/main" id="{191DAD99-C243-489C-B910-98E35B56372E}"/>
              </a:ext>
            </a:extLst>
          </p:cNvPr>
          <p:cNvGraphicFramePr>
            <a:graphicFrameLocks noGrp="1"/>
          </p:cNvGraphicFramePr>
          <p:nvPr>
            <p:extLst>
              <p:ext uri="{D42A27DB-BD31-4B8C-83A1-F6EECF244321}">
                <p14:modId xmlns:p14="http://schemas.microsoft.com/office/powerpoint/2010/main" val="2893479174"/>
              </p:ext>
            </p:extLst>
          </p:nvPr>
        </p:nvGraphicFramePr>
        <p:xfrm>
          <a:off x="0" y="1403178"/>
          <a:ext cx="12192000" cy="5454821"/>
        </p:xfrm>
        <a:graphic>
          <a:graphicData uri="http://schemas.openxmlformats.org/drawingml/2006/table">
            <a:tbl>
              <a:tblPr firstRow="1" firstCol="1" bandRow="1">
                <a:tableStyleId>{5C22544A-7EE6-4342-B048-85BDC9FD1C3A}</a:tableStyleId>
              </a:tblPr>
              <a:tblGrid>
                <a:gridCol w="2144720">
                  <a:extLst>
                    <a:ext uri="{9D8B030D-6E8A-4147-A177-3AD203B41FA5}">
                      <a16:colId xmlns:a16="http://schemas.microsoft.com/office/drawing/2014/main" val="2458222910"/>
                    </a:ext>
                  </a:extLst>
                </a:gridCol>
                <a:gridCol w="5023640">
                  <a:extLst>
                    <a:ext uri="{9D8B030D-6E8A-4147-A177-3AD203B41FA5}">
                      <a16:colId xmlns:a16="http://schemas.microsoft.com/office/drawing/2014/main" val="2787664820"/>
                    </a:ext>
                  </a:extLst>
                </a:gridCol>
                <a:gridCol w="5023640">
                  <a:extLst>
                    <a:ext uri="{9D8B030D-6E8A-4147-A177-3AD203B41FA5}">
                      <a16:colId xmlns:a16="http://schemas.microsoft.com/office/drawing/2014/main" val="937517017"/>
                    </a:ext>
                  </a:extLst>
                </a:gridCol>
              </a:tblGrid>
              <a:tr h="490031">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Thành viên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Công việc</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Mô tả công việc</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4200977150"/>
                  </a:ext>
                </a:extLst>
              </a:tr>
              <a:tr h="3062769">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Đỗ Đình Huynh [100865]</a:t>
                      </a:r>
                    </a:p>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Đồng Xuân Hoàng [81065]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Tóm tắt dự án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1200"/>
                        </a:spcBef>
                        <a:spcAft>
                          <a:spcPts val="0"/>
                        </a:spcAft>
                      </a:pPr>
                      <a:r>
                        <a:rPr lang="en-US" sz="1100">
                          <a:effectLst/>
                          <a:latin typeface="Times New Roman" panose="02020603050405020304" pitchFamily="18" charset="0"/>
                          <a:cs typeface="Times New Roman" panose="02020603050405020304" pitchFamily="18" charset="0"/>
                        </a:rPr>
                        <a:t>-  Mô tả tóm tắt hoạt động mà hệ thống sẽ được ứng dụng như thế nào</a:t>
                      </a:r>
                    </a:p>
                    <a:p>
                      <a:pPr marL="0" marR="0">
                        <a:lnSpc>
                          <a:spcPct val="115000"/>
                        </a:lnSpc>
                        <a:spcBef>
                          <a:spcPts val="1200"/>
                        </a:spcBef>
                        <a:spcAft>
                          <a:spcPts val="0"/>
                        </a:spcAft>
                      </a:pPr>
                      <a:r>
                        <a:rPr lang="en-US" sz="1100">
                          <a:effectLst/>
                          <a:latin typeface="Times New Roman" panose="02020603050405020304" pitchFamily="18" charset="0"/>
                          <a:cs typeface="Times New Roman" panose="02020603050405020304" pitchFamily="18" charset="0"/>
                        </a:rPr>
                        <a:t>- Thống nhất phạm vi sử dụng của hệ thống , các đối tượng sử dụng trong hệ thống</a:t>
                      </a:r>
                    </a:p>
                    <a:p>
                      <a:pPr marL="0" marR="0">
                        <a:lnSpc>
                          <a:spcPct val="115000"/>
                        </a:lnSpc>
                        <a:spcBef>
                          <a:spcPts val="1200"/>
                        </a:spcBef>
                        <a:spcAft>
                          <a:spcPts val="0"/>
                        </a:spcAft>
                      </a:pPr>
                      <a:r>
                        <a:rPr lang="en-US" sz="1100">
                          <a:effectLst/>
                          <a:latin typeface="Times New Roman" panose="02020603050405020304" pitchFamily="18" charset="0"/>
                          <a:cs typeface="Times New Roman" panose="02020603050405020304" pitchFamily="18" charset="0"/>
                        </a:rPr>
                        <a:t>- Nêu ra ưu nhược điểm của hệ thống ( khi có / không có hệ thống )</a:t>
                      </a:r>
                    </a:p>
                    <a:p>
                      <a:pPr marL="0" marR="0">
                        <a:lnSpc>
                          <a:spcPct val="115000"/>
                        </a:lnSpc>
                        <a:spcBef>
                          <a:spcPts val="1200"/>
                        </a:spcBef>
                        <a:spcAft>
                          <a:spcPts val="0"/>
                        </a:spcAft>
                      </a:pPr>
                      <a:r>
                        <a:rPr lang="en-US" sz="1100">
                          <a:effectLst/>
                          <a:latin typeface="Times New Roman" panose="02020603050405020304" pitchFamily="18" charset="0"/>
                          <a:cs typeface="Times New Roman" panose="02020603050405020304" pitchFamily="18" charset="0"/>
                        </a:rPr>
                        <a:t>- Xây dựng bản đặc tả</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963365657"/>
                  </a:ext>
                </a:extLst>
              </a:tr>
              <a:tr h="1411990">
                <a:tc rowSpan="2">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Nguyễn Văn Trường [208765]</a:t>
                      </a:r>
                    </a:p>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Phan Ngọc Đức [46185]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Mô tả bài toán , thu thập dữ liệu sử dụng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-Tìm hiểu về yêu cầu của bài toán</a:t>
                      </a:r>
                    </a:p>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-Tìm hiểu về nhu cầu thực tế</a:t>
                      </a:r>
                    </a:p>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 Thu thập dữ liệu thực tế khi áp dụng bài toán vào sử dụng của HUCE</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8236075"/>
                  </a:ext>
                </a:extLst>
              </a:tr>
              <a:tr h="490031">
                <a:tc vMerge="1">
                  <a:txBody>
                    <a:bodyPr/>
                    <a:lstStyle/>
                    <a:p>
                      <a:endParaRPr lang="en-US"/>
                    </a:p>
                  </a:txBody>
                  <a:tcPr/>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Xây dựng môi trường triển khai và phát triển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-Xem xét các mô hình sư phạm , giáo dục ,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81441241"/>
                  </a:ext>
                </a:extLst>
              </a:tr>
            </a:tbl>
          </a:graphicData>
        </a:graphic>
      </p:graphicFrame>
    </p:spTree>
    <p:extLst>
      <p:ext uri="{BB962C8B-B14F-4D97-AF65-F5344CB8AC3E}">
        <p14:creationId xmlns:p14="http://schemas.microsoft.com/office/powerpoint/2010/main" val="378162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1000"/>
                    </a14:imgEffect>
                    <a14:imgEffect>
                      <a14:colorTemperature colorTemp="9215"/>
                    </a14:imgEffect>
                    <a14:imgEffect>
                      <a14:saturation sat="400000"/>
                    </a14:imgEffect>
                  </a14:imgLayer>
                </a14:imgProps>
              </a:ext>
            </a:extLst>
          </a:blip>
          <a:stretch>
            <a:fillRect/>
          </a:stretch>
        </a:blipFill>
        <a:effectLst/>
      </p:bgPr>
    </p:bg>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05723" y="338801"/>
            <a:ext cx="7348400" cy="1143200"/>
          </a:xfrm>
          <a:prstGeom prst="rect">
            <a:avLst/>
          </a:prstGeom>
        </p:spPr>
        <p:txBody>
          <a:bodyPr spcFirstLastPara="1" wrap="square" lIns="121900" tIns="121900" rIns="121900" bIns="121900" anchor="b" anchorCtr="0">
            <a:noAutofit/>
          </a:bodyPr>
          <a:lstStyle/>
          <a:p>
            <a:r>
              <a:rPr lang="en-US" sz="2800" b="1">
                <a:latin typeface="Times New Roman" panose="02020603050405020304" pitchFamily="18" charset="0"/>
                <a:cs typeface="Times New Roman" panose="02020603050405020304" pitchFamily="18" charset="0"/>
              </a:rPr>
              <a:t>Khảo sát điểm sinh viên của trường DHXD</a:t>
            </a:r>
            <a:r>
              <a:rPr lang="vi-VN" sz="2800" b="1">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143" name="Google Shape;143;p24"/>
          <p:cNvSpPr txBox="1">
            <a:spLocks noGrp="1"/>
          </p:cNvSpPr>
          <p:nvPr>
            <p:ph type="sldNum" idx="12"/>
          </p:nvPr>
        </p:nvSpPr>
        <p:spPr>
          <a:xfrm>
            <a:off x="11307445" y="6231535"/>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4</a:t>
            </a:fld>
            <a:endParaRPr kern="0"/>
          </a:p>
        </p:txBody>
      </p:sp>
      <p:sp>
        <p:nvSpPr>
          <p:cNvPr id="3" name="TextBox 2"/>
          <p:cNvSpPr txBox="1"/>
          <p:nvPr/>
        </p:nvSpPr>
        <p:spPr>
          <a:xfrm>
            <a:off x="943165" y="1818885"/>
            <a:ext cx="6673516" cy="3447098"/>
          </a:xfrm>
          <a:prstGeom prst="rect">
            <a:avLst/>
          </a:prstGeom>
          <a:noFill/>
        </p:spPr>
        <p:txBody>
          <a:bodyPr wrap="square" rtlCol="0">
            <a:spAutoFit/>
          </a:bodyPr>
          <a:lstStyle/>
          <a:p>
            <a:pPr lvl="0"/>
            <a:r>
              <a:rPr lang="en-US" sz="2000">
                <a:latin typeface="Times New Roman" panose="02020603050405020304" pitchFamily="18" charset="0"/>
                <a:cs typeface="Times New Roman" panose="02020603050405020304" pitchFamily="18" charset="0"/>
              </a:rPr>
              <a:t>Trường DHXD là một trường nổi tiếng về chất lượng đào tạo của cả nước , do đó tỉ lệ số sinh viên nộp hồ sơ và đăng ký vào trường là rất lớn . Để thực hiện quản lí học tập của sinh viên nói chung và điểm của sinh viên nói riêng thì nhà trường đã yêu cầu một hệ thống quản lí điểm của sinh viên để đáp ứng các vấn đề liên quan đến học tập của sinh viên ngày càng lớn và phức tạp , sinh viên-nhà trường có nhu cầu xây dựng một hệ thống quản lý điểm số ,nhằm tiện lợi hơn cho sinh viên có thể theo dõi điểm của bản thân mình đồng thời tin học hoá quá trình quản lý học tập của sinh viên trong nhà trường</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1700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1000"/>
                    </a14:imgEffect>
                    <a14:imgEffect>
                      <a14:colorTemperature colorTemp="9215"/>
                    </a14:imgEffect>
                    <a14:imgEffect>
                      <a14:saturation sat="400000"/>
                    </a14:imgEffect>
                  </a14:imgLayer>
                </a14:imgProps>
              </a:ext>
            </a:extLst>
          </a:blip>
          <a:stretch>
            <a:fillRect/>
          </a:stretch>
        </a:blipFill>
        <a:effectLst/>
      </p:bgPr>
    </p:bg>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05723" y="0"/>
            <a:ext cx="7348400" cy="1143200"/>
          </a:xfrm>
          <a:prstGeom prst="rect">
            <a:avLst/>
          </a:prstGeom>
        </p:spPr>
        <p:txBody>
          <a:bodyPr spcFirstLastPara="1" wrap="square" lIns="121900" tIns="121900" rIns="121900" bIns="121900" anchor="b" anchorCtr="0">
            <a:noAutofit/>
          </a:bodyPr>
          <a:lstStyle/>
          <a:p>
            <a:r>
              <a:rPr lang="en-US" sz="2800" b="1">
                <a:latin typeface="Times New Roman" panose="02020603050405020304" pitchFamily="18" charset="0"/>
                <a:cs typeface="Times New Roman" panose="02020603050405020304" pitchFamily="18" charset="0"/>
              </a:rPr>
              <a:t>Mô</a:t>
            </a:r>
            <a:r>
              <a:rPr lang="vi-VN" sz="2800" b="1">
                <a:latin typeface="Times New Roman" panose="02020603050405020304" pitchFamily="18" charset="0"/>
                <a:cs typeface="Times New Roman" panose="02020603050405020304" pitchFamily="18" charset="0"/>
              </a:rPr>
              <a:t> tả bài toán </a:t>
            </a:r>
            <a:r>
              <a:rPr lang="vi-VN" b="1">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143" name="Google Shape;143;p24"/>
          <p:cNvSpPr txBox="1">
            <a:spLocks noGrp="1"/>
          </p:cNvSpPr>
          <p:nvPr>
            <p:ph type="sldNum" idx="12"/>
          </p:nvPr>
        </p:nvSpPr>
        <p:spPr>
          <a:xfrm>
            <a:off x="11307445" y="6231535"/>
            <a:ext cx="731600" cy="524800"/>
          </a:xfrm>
          <a:prstGeom prst="rect">
            <a:avLst/>
          </a:prstGeom>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2400" b="0" i="0" u="none" strike="noStrike" kern="0" cap="none" spc="0" normalizeH="0" baseline="0" noProof="0">
                <a:ln>
                  <a:noFill/>
                </a:ln>
                <a:solidFill>
                  <a:srgbClr val="FFFFFF"/>
                </a:solidFill>
                <a:effectLst/>
                <a:uLnTx/>
                <a:uFillTx/>
                <a:latin typeface="Lato Light"/>
                <a:sym typeface="Lato Light"/>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sz="2400" b="0" i="0" u="none" strike="noStrike" kern="0" cap="none" spc="0" normalizeH="0" baseline="0" noProof="0">
              <a:ln>
                <a:noFill/>
              </a:ln>
              <a:solidFill>
                <a:srgbClr val="FFFFFF"/>
              </a:solidFill>
              <a:effectLst/>
              <a:uLnTx/>
              <a:uFillTx/>
              <a:latin typeface="Lato Light"/>
              <a:sym typeface="Lato Light"/>
            </a:endParaRPr>
          </a:p>
        </p:txBody>
      </p:sp>
      <p:sp>
        <p:nvSpPr>
          <p:cNvPr id="3" name="TextBox 2"/>
          <p:cNvSpPr txBox="1"/>
          <p:nvPr/>
        </p:nvSpPr>
        <p:spPr>
          <a:xfrm>
            <a:off x="605723" y="1143200"/>
            <a:ext cx="6673516" cy="5293757"/>
          </a:xfrm>
          <a:prstGeom prst="rect">
            <a:avLst/>
          </a:prstGeom>
          <a:noFill/>
        </p:spPr>
        <p:txBody>
          <a:bodyPr wrap="square" rtlCol="0">
            <a:spAutoFit/>
          </a:bodyPr>
          <a:lstStyle/>
          <a:p>
            <a:pPr lvl="0" fontAlgn="base"/>
            <a:r>
              <a:rPr lang="vi-VN" sz="2000">
                <a:latin typeface="Times New Roman" panose="02020603050405020304" pitchFamily="18" charset="0"/>
                <a:cs typeface="Times New Roman" panose="02020603050405020304" pitchFamily="18" charset="0"/>
              </a:rPr>
              <a:t>	Với sự hỗ trợ của máy tính và mạng internet và wifi, hệ thống quản lý sinh viên này cho phép người dùng có thể tiết kiệm đáng kể thời gian trong quá trình sử dụng. Nhà trường có thể dễ dàng lưu trữ và nhập dữ liệu sinh viên để quản lý ,  giúp việc học của sinh</a:t>
            </a:r>
            <a:r>
              <a:rPr lang="en-US" sz="2000">
                <a:latin typeface="Times New Roman" panose="02020603050405020304" pitchFamily="18" charset="0"/>
                <a:cs typeface="Times New Roman" panose="02020603050405020304" pitchFamily="18" charset="0"/>
              </a:rPr>
              <a:t> viên</a:t>
            </a:r>
            <a:r>
              <a:rPr lang="vi-VN" sz="2000">
                <a:latin typeface="Times New Roman" panose="02020603050405020304" pitchFamily="18" charset="0"/>
                <a:cs typeface="Times New Roman" panose="02020603050405020304" pitchFamily="18" charset="0"/>
              </a:rPr>
              <a:t> trở nên hiệu quả hơn. Nếu như trước đây, việc quản lý thông tin học viên tốn rất nhiều thời gian khi nhập dữ liệu và rất dễ rò rỉ và mất mát thông tin. Nhưng với hệ thống quản lý sinh viên bạn không còn phải lo vấn đề đó nữa.</a:t>
            </a:r>
            <a:endParaRPr lang="en-US" sz="2000">
              <a:latin typeface="Times New Roman" panose="02020603050405020304" pitchFamily="18" charset="0"/>
              <a:cs typeface="Times New Roman" panose="02020603050405020304" pitchFamily="18" charset="0"/>
            </a:endParaRPr>
          </a:p>
          <a:p>
            <a:pPr lvl="0" fontAlgn="base"/>
            <a:r>
              <a:rPr lang="vi-VN" sz="2000">
                <a:latin typeface="Times New Roman" panose="02020603050405020304" pitchFamily="18" charset="0"/>
                <a:cs typeface="Times New Roman" panose="02020603050405020304" pitchFamily="18" charset="0"/>
              </a:rPr>
              <a:t>	Bên cạnh đó, hệ thống còn giúp nhà trường và sinh viên thuận tiện hơn trong việc quản lý điểm số. Hệ thống có khả năng kiểm soát việc nhập điểm, ngày nhập điểm và toàn bộ lịch sử về điểm số. Điều này cũng giúp sinh viên quản lý tốt hơn điểm số của mình. Hệ thống quản lý </a:t>
            </a:r>
            <a:r>
              <a:rPr lang="en-US" sz="2000">
                <a:latin typeface="Times New Roman" panose="02020603050405020304" pitchFamily="18" charset="0"/>
                <a:cs typeface="Times New Roman" panose="02020603050405020304" pitchFamily="18" charset="0"/>
              </a:rPr>
              <a:t>sinh</a:t>
            </a:r>
            <a:r>
              <a:rPr lang="vi-VN" sz="2000">
                <a:latin typeface="Times New Roman" panose="02020603050405020304" pitchFamily="18" charset="0"/>
                <a:cs typeface="Times New Roman" panose="02020603050405020304" pitchFamily="18" charset="0"/>
              </a:rPr>
              <a:t> viên giúp người dùng có thể thống kê và cho phép thông tin có thể in ra trực tiếp để dễ theo dõi. Người dùng có thể sử dụng hệ thống ở bất kỳ đâu, chỉ cần có thiết bị kết nối wifi hoặc internet.</a:t>
            </a:r>
            <a:endParaRPr lang="en-US" sz="200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49780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Lst>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idx="4294967295"/>
          </p:nvPr>
        </p:nvSpPr>
        <p:spPr>
          <a:xfrm>
            <a:off x="2967789" y="1849507"/>
            <a:ext cx="6513095" cy="1546400"/>
          </a:xfrm>
          <a:prstGeom prst="rect">
            <a:avLst/>
          </a:prstGeom>
        </p:spPr>
        <p:txBody>
          <a:bodyPr spcFirstLastPara="1" wrap="square" lIns="121900" tIns="121900" rIns="121900" bIns="121900" anchor="b" anchorCtr="0">
            <a:noAutofit/>
          </a:bodyPr>
          <a:lstStyle/>
          <a:p>
            <a:pPr algn="ctr"/>
            <a:r>
              <a:rPr lang="vi-VN">
                <a:solidFill>
                  <a:srgbClr val="FFFFFF"/>
                </a:solidFill>
                <a:latin typeface="+mj-lt"/>
              </a:rPr>
              <a:t>Đối tượng người dùng hệ thống</a:t>
            </a:r>
            <a:endParaRPr>
              <a:solidFill>
                <a:srgbClr val="FFFFFF"/>
              </a:solidFill>
              <a:latin typeface="+mj-lt"/>
            </a:endParaRPr>
          </a:p>
        </p:txBody>
      </p:sp>
      <p:sp>
        <p:nvSpPr>
          <p:cNvPr id="75" name="Google Shape;75;p15"/>
          <p:cNvSpPr txBox="1">
            <a:spLocks noGrp="1"/>
          </p:cNvSpPr>
          <p:nvPr>
            <p:ph type="subTitle" idx="4294967295"/>
          </p:nvPr>
        </p:nvSpPr>
        <p:spPr>
          <a:xfrm>
            <a:off x="3782768" y="3610560"/>
            <a:ext cx="5358063" cy="2026400"/>
          </a:xfrm>
          <a:prstGeom prst="rect">
            <a:avLst/>
          </a:prstGeom>
        </p:spPr>
        <p:txBody>
          <a:bodyPr spcFirstLastPara="1" wrap="square" lIns="121900" tIns="121900" rIns="121900" bIns="121900" anchor="t" anchorCtr="0">
            <a:noAutofit/>
          </a:bodyPr>
          <a:lstStyle/>
          <a:p>
            <a:r>
              <a:rPr lang="en-US" sz="2800">
                <a:solidFill>
                  <a:schemeClr val="bg1"/>
                </a:solidFill>
                <a:latin typeface="Times New Roman" panose="02020603050405020304" pitchFamily="18" charset="0"/>
                <a:cs typeface="Times New Roman" panose="02020603050405020304" pitchFamily="18" charset="0"/>
              </a:rPr>
              <a:t>Sinh viên</a:t>
            </a:r>
          </a:p>
          <a:p>
            <a:r>
              <a:rPr lang="en-US" sz="2800">
                <a:solidFill>
                  <a:schemeClr val="bg1"/>
                </a:solidFill>
                <a:latin typeface="Times New Roman" panose="02020603050405020304" pitchFamily="18" charset="0"/>
                <a:cs typeface="Times New Roman" panose="02020603050405020304" pitchFamily="18" charset="0"/>
              </a:rPr>
              <a:t>Các khoa , ngành , phòng , ban</a:t>
            </a:r>
            <a:endParaRPr lang="vi-VN" sz="2800">
              <a:solidFill>
                <a:schemeClr val="bg1"/>
              </a:solidFill>
              <a:latin typeface="Times New Roman" panose="02020603050405020304" pitchFamily="18" charset="0"/>
              <a:cs typeface="Times New Roman" panose="02020603050405020304" pitchFamily="18" charset="0"/>
            </a:endParaRPr>
          </a:p>
          <a:p>
            <a:r>
              <a:rPr lang="vi-VN" sz="2800">
                <a:solidFill>
                  <a:schemeClr val="bg1"/>
                </a:solidFill>
                <a:latin typeface="Times New Roman" panose="02020603050405020304" pitchFamily="18" charset="0"/>
                <a:cs typeface="Times New Roman" panose="02020603050405020304" pitchFamily="18" charset="0"/>
              </a:rPr>
              <a:t>Giảng viên</a:t>
            </a:r>
            <a:endParaRPr lang="en-US" sz="2800">
              <a:solidFill>
                <a:schemeClr val="bg1"/>
              </a:solidFill>
              <a:latin typeface="Times New Roman" panose="02020603050405020304" pitchFamily="18" charset="0"/>
              <a:cs typeface="Times New Roman" panose="02020603050405020304" pitchFamily="18" charset="0"/>
            </a:endParaRPr>
          </a:p>
          <a:p>
            <a:pPr marL="0" indent="0" algn="ctr">
              <a:spcBef>
                <a:spcPts val="800"/>
              </a:spcBef>
              <a:buNone/>
            </a:pPr>
            <a:endParaRPr sz="2800" b="1">
              <a:solidFill>
                <a:schemeClr val="bg1"/>
              </a:solidFill>
              <a:latin typeface="Times New Roman" panose="02020603050405020304" pitchFamily="18" charset="0"/>
              <a:cs typeface="Times New Roman" panose="02020603050405020304" pitchFamily="18" charset="0"/>
            </a:endParaRPr>
          </a:p>
        </p:txBody>
      </p:sp>
      <p:sp>
        <p:nvSpPr>
          <p:cNvPr id="76" name="Google Shape;76;p15"/>
          <p:cNvSpPr txBox="1">
            <a:spLocks noGrp="1"/>
          </p:cNvSpPr>
          <p:nvPr>
            <p:ph type="sldNum" idx="12"/>
          </p:nvPr>
        </p:nvSpPr>
        <p:spPr>
          <a:xfrm>
            <a:off x="5730200" y="6231535"/>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6</a:t>
            </a:fld>
            <a:endParaRPr kern="0"/>
          </a:p>
        </p:txBody>
      </p:sp>
    </p:spTree>
    <p:extLst>
      <p:ext uri="{BB962C8B-B14F-4D97-AF65-F5344CB8AC3E}">
        <p14:creationId xmlns:p14="http://schemas.microsoft.com/office/powerpoint/2010/main" val="321438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220686" y="1201782"/>
            <a:ext cx="365760" cy="5656218"/>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384663" y="0"/>
            <a:ext cx="4598126" cy="1345474"/>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a:solidFill>
                  <a:schemeClr val="bg1"/>
                </a:solidFill>
                <a:latin typeface="Times New Roman" panose="02020603050405020304" pitchFamily="18" charset="0"/>
                <a:cs typeface="Times New Roman" panose="02020603050405020304" pitchFamily="18" charset="0"/>
              </a:rPr>
              <a:t>Các yêu cầu cơ bản của hệ thống</a:t>
            </a:r>
            <a:endParaRPr lang="en-US" sz="2800" b="1">
              <a:solidFill>
                <a:schemeClr val="bg1"/>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2586446" y="1907173"/>
            <a:ext cx="4415246" cy="627019"/>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586446" y="2743198"/>
            <a:ext cx="4415246" cy="627019"/>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586446" y="3553096"/>
            <a:ext cx="4415246" cy="627019"/>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86446" y="4349929"/>
            <a:ext cx="4415246" cy="627019"/>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586446" y="5296986"/>
            <a:ext cx="4415246" cy="627019"/>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717074" y="2011125"/>
            <a:ext cx="3762103" cy="677108"/>
          </a:xfrm>
          <a:prstGeom prst="rect">
            <a:avLst/>
          </a:prstGeom>
          <a:noFill/>
        </p:spPr>
        <p:txBody>
          <a:bodyPr wrap="square" rtlCol="0">
            <a:spAutoFit/>
          </a:bodyPr>
          <a:lstStyle/>
          <a:p>
            <a:pPr lvl="0"/>
            <a:r>
              <a:rPr lang="en-US" sz="2000" b="1">
                <a:solidFill>
                  <a:schemeClr val="tx1">
                    <a:lumMod val="95000"/>
                    <a:lumOff val="5000"/>
                  </a:schemeClr>
                </a:solidFill>
                <a:latin typeface="Times New Roman" panose="02020603050405020304" pitchFamily="18" charset="0"/>
                <a:cs typeface="Times New Roman" panose="02020603050405020304" pitchFamily="18" charset="0"/>
              </a:rPr>
              <a:t>Quản lý hồ sơ sinh viên</a:t>
            </a:r>
          </a:p>
          <a:p>
            <a:endParaRPr lang="en-US">
              <a:latin typeface="Times New Roman" panose="02020603050405020304" pitchFamily="18" charset="0"/>
              <a:cs typeface="Times New Roman" panose="02020603050405020304" pitchFamily="18" charset="0"/>
            </a:endParaRPr>
          </a:p>
        </p:txBody>
      </p:sp>
      <p:sp>
        <p:nvSpPr>
          <p:cNvPr id="52" name="TextBox 51"/>
          <p:cNvSpPr txBox="1"/>
          <p:nvPr/>
        </p:nvSpPr>
        <p:spPr>
          <a:xfrm>
            <a:off x="2717074" y="2884704"/>
            <a:ext cx="3357154" cy="677108"/>
          </a:xfrm>
          <a:prstGeom prst="rect">
            <a:avLst/>
          </a:prstGeom>
          <a:noFill/>
        </p:spPr>
        <p:txBody>
          <a:bodyPr wrap="square" rtlCol="0">
            <a:spAutoFit/>
          </a:bodyPr>
          <a:lstStyle/>
          <a:p>
            <a:pPr lvl="0"/>
            <a:r>
              <a:rPr lang="en-US" sz="2000" b="1">
                <a:latin typeface="Times New Roman" panose="02020603050405020304" pitchFamily="18" charset="0"/>
                <a:cs typeface="Times New Roman" panose="02020603050405020304" pitchFamily="18" charset="0"/>
              </a:rPr>
              <a:t>Quản lý lớp học </a:t>
            </a:r>
          </a:p>
          <a:p>
            <a:endParaRPr lang="en-US"/>
          </a:p>
        </p:txBody>
      </p:sp>
      <p:sp>
        <p:nvSpPr>
          <p:cNvPr id="53" name="TextBox 52"/>
          <p:cNvSpPr txBox="1"/>
          <p:nvPr/>
        </p:nvSpPr>
        <p:spPr>
          <a:xfrm>
            <a:off x="2717074" y="3663026"/>
            <a:ext cx="3487782" cy="677108"/>
          </a:xfrm>
          <a:prstGeom prst="rect">
            <a:avLst/>
          </a:prstGeom>
          <a:noFill/>
        </p:spPr>
        <p:txBody>
          <a:bodyPr wrap="square" rtlCol="0">
            <a:spAutoFit/>
          </a:bodyPr>
          <a:lstStyle/>
          <a:p>
            <a:pPr lvl="0"/>
            <a:r>
              <a:rPr lang="en-US" sz="2000" b="1">
                <a:latin typeface="Times New Roman" panose="02020603050405020304" pitchFamily="18" charset="0"/>
                <a:cs typeface="Times New Roman" panose="02020603050405020304" pitchFamily="18" charset="0"/>
              </a:rPr>
              <a:t>Quản lý môn học </a:t>
            </a:r>
          </a:p>
          <a:p>
            <a:endParaRPr lang="en-US"/>
          </a:p>
        </p:txBody>
      </p:sp>
      <p:sp>
        <p:nvSpPr>
          <p:cNvPr id="54" name="TextBox 53"/>
          <p:cNvSpPr txBox="1"/>
          <p:nvPr/>
        </p:nvSpPr>
        <p:spPr>
          <a:xfrm>
            <a:off x="2717074" y="4428283"/>
            <a:ext cx="3383280" cy="677108"/>
          </a:xfrm>
          <a:prstGeom prst="rect">
            <a:avLst/>
          </a:prstGeom>
          <a:noFill/>
        </p:spPr>
        <p:txBody>
          <a:bodyPr wrap="square" rtlCol="0">
            <a:spAutoFit/>
          </a:bodyPr>
          <a:lstStyle/>
          <a:p>
            <a:pPr lvl="0"/>
            <a:r>
              <a:rPr lang="en-US" sz="2000" b="1">
                <a:latin typeface="Times New Roman" panose="02020603050405020304" pitchFamily="18" charset="0"/>
                <a:cs typeface="Times New Roman" panose="02020603050405020304" pitchFamily="18" charset="0"/>
              </a:rPr>
              <a:t>Quản lý điểm của sinh viên</a:t>
            </a:r>
          </a:p>
          <a:p>
            <a:endParaRPr lang="en-US"/>
          </a:p>
        </p:txBody>
      </p:sp>
      <p:sp>
        <p:nvSpPr>
          <p:cNvPr id="55" name="TextBox 54"/>
          <p:cNvSpPr txBox="1"/>
          <p:nvPr/>
        </p:nvSpPr>
        <p:spPr>
          <a:xfrm>
            <a:off x="2717074" y="5381897"/>
            <a:ext cx="4284618" cy="646331"/>
          </a:xfrm>
          <a:prstGeom prst="rect">
            <a:avLst/>
          </a:prstGeom>
          <a:noFill/>
        </p:spPr>
        <p:txBody>
          <a:bodyPr wrap="square" rtlCol="0">
            <a:spAutoFit/>
          </a:bodyPr>
          <a:lstStyle/>
          <a:p>
            <a:pPr lvl="0"/>
            <a:r>
              <a:rPr lang="en-US" b="1">
                <a:latin typeface="Times New Roman" panose="02020603050405020304" pitchFamily="18" charset="0"/>
                <a:cs typeface="Times New Roman" panose="02020603050405020304" pitchFamily="18" charset="0"/>
              </a:rPr>
              <a:t>Cách thức tìm kiếm thông tin sinh viên</a:t>
            </a:r>
          </a:p>
          <a:p>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176788" y="2534191"/>
            <a:ext cx="4615643" cy="3043649"/>
          </a:xfrm>
          <a:prstGeom prst="rect">
            <a:avLst/>
          </a:prstGeom>
        </p:spPr>
      </p:pic>
    </p:spTree>
    <p:extLst>
      <p:ext uri="{BB962C8B-B14F-4D97-AF65-F5344CB8AC3E}">
        <p14:creationId xmlns:p14="http://schemas.microsoft.com/office/powerpoint/2010/main" val="197337101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250" fill="hold"/>
                                        <p:tgtEl>
                                          <p:spTgt spid="44"/>
                                        </p:tgtEl>
                                        <p:attrNameLst>
                                          <p:attrName>ppt_x</p:attrName>
                                        </p:attrNameLst>
                                      </p:cBhvr>
                                      <p:tavLst>
                                        <p:tav tm="0">
                                          <p:val>
                                            <p:strVal val="#ppt_x"/>
                                          </p:val>
                                        </p:tav>
                                        <p:tav tm="100000">
                                          <p:val>
                                            <p:strVal val="#ppt_x"/>
                                          </p:val>
                                        </p:tav>
                                      </p:tavLst>
                                    </p:anim>
                                    <p:anim calcmode="lin" valueType="num">
                                      <p:cBhvr additive="base">
                                        <p:cTn id="11" dur="25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250" fill="hold"/>
                                        <p:tgtEl>
                                          <p:spTgt spid="50"/>
                                        </p:tgtEl>
                                        <p:attrNameLst>
                                          <p:attrName>ppt_x</p:attrName>
                                        </p:attrNameLst>
                                      </p:cBhvr>
                                      <p:tavLst>
                                        <p:tav tm="0">
                                          <p:val>
                                            <p:strVal val="1+#ppt_w/2"/>
                                          </p:val>
                                        </p:tav>
                                        <p:tav tm="100000">
                                          <p:val>
                                            <p:strVal val="#ppt_x"/>
                                          </p:val>
                                        </p:tav>
                                      </p:tavLst>
                                    </p:anim>
                                    <p:anim calcmode="lin" valueType="num">
                                      <p:cBhvr additive="base">
                                        <p:cTn id="17" dur="250" fill="hold"/>
                                        <p:tgtEl>
                                          <p:spTgt spid="50"/>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250" fill="hold"/>
                                        <p:tgtEl>
                                          <p:spTgt spid="49"/>
                                        </p:tgtEl>
                                        <p:attrNameLst>
                                          <p:attrName>ppt_x</p:attrName>
                                        </p:attrNameLst>
                                      </p:cBhvr>
                                      <p:tavLst>
                                        <p:tav tm="0">
                                          <p:val>
                                            <p:strVal val="1+#ppt_w/2"/>
                                          </p:val>
                                        </p:tav>
                                        <p:tav tm="100000">
                                          <p:val>
                                            <p:strVal val="#ppt_x"/>
                                          </p:val>
                                        </p:tav>
                                      </p:tavLst>
                                    </p:anim>
                                    <p:anim calcmode="lin" valueType="num">
                                      <p:cBhvr additive="base">
                                        <p:cTn id="21" dur="250" fill="hold"/>
                                        <p:tgtEl>
                                          <p:spTgt spid="49"/>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250" fill="hold"/>
                                        <p:tgtEl>
                                          <p:spTgt spid="42"/>
                                        </p:tgtEl>
                                        <p:attrNameLst>
                                          <p:attrName>ppt_x</p:attrName>
                                        </p:attrNameLst>
                                      </p:cBhvr>
                                      <p:tavLst>
                                        <p:tav tm="0">
                                          <p:val>
                                            <p:strVal val="1+#ppt_w/2"/>
                                          </p:val>
                                        </p:tav>
                                        <p:tav tm="100000">
                                          <p:val>
                                            <p:strVal val="#ppt_x"/>
                                          </p:val>
                                        </p:tav>
                                      </p:tavLst>
                                    </p:anim>
                                    <p:anim calcmode="lin" valueType="num">
                                      <p:cBhvr additive="base">
                                        <p:cTn id="25" dur="25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250" fill="hold"/>
                                        <p:tgtEl>
                                          <p:spTgt spid="48"/>
                                        </p:tgtEl>
                                        <p:attrNameLst>
                                          <p:attrName>ppt_x</p:attrName>
                                        </p:attrNameLst>
                                      </p:cBhvr>
                                      <p:tavLst>
                                        <p:tav tm="0">
                                          <p:val>
                                            <p:strVal val="1+#ppt_w/2"/>
                                          </p:val>
                                        </p:tav>
                                        <p:tav tm="100000">
                                          <p:val>
                                            <p:strVal val="#ppt_x"/>
                                          </p:val>
                                        </p:tav>
                                      </p:tavLst>
                                    </p:anim>
                                    <p:anim calcmode="lin" valueType="num">
                                      <p:cBhvr additive="base">
                                        <p:cTn id="29" dur="250" fill="hold"/>
                                        <p:tgtEl>
                                          <p:spTgt spid="48"/>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250" fill="hold"/>
                                        <p:tgtEl>
                                          <p:spTgt spid="47"/>
                                        </p:tgtEl>
                                        <p:attrNameLst>
                                          <p:attrName>ppt_x</p:attrName>
                                        </p:attrNameLst>
                                      </p:cBhvr>
                                      <p:tavLst>
                                        <p:tav tm="0">
                                          <p:val>
                                            <p:strVal val="1+#ppt_w/2"/>
                                          </p:val>
                                        </p:tav>
                                        <p:tav tm="100000">
                                          <p:val>
                                            <p:strVal val="#ppt_x"/>
                                          </p:val>
                                        </p:tav>
                                      </p:tavLst>
                                    </p:anim>
                                    <p:anim calcmode="lin" valueType="num">
                                      <p:cBhvr additive="base">
                                        <p:cTn id="33" dur="25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barn(inVertical)">
                                      <p:cBhvr>
                                        <p:cTn id="38" dur="500"/>
                                        <p:tgtEl>
                                          <p:spTgt spid="51"/>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barn(inVertical)">
                                      <p:cBhvr>
                                        <p:cTn id="41" dur="500"/>
                                        <p:tgtEl>
                                          <p:spTgt spid="5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barn(inVertical)">
                                      <p:cBhvr>
                                        <p:cTn id="44" dur="500"/>
                                        <p:tgtEl>
                                          <p:spTgt spid="53"/>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arn(inVertical)">
                                      <p:cBhvr>
                                        <p:cTn id="47" dur="500"/>
                                        <p:tgtEl>
                                          <p:spTgt spid="54"/>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arn(inVertical)">
                                      <p:cBhvr>
                                        <p:cTn id="50" dur="500"/>
                                        <p:tgtEl>
                                          <p:spTgt spid="55"/>
                                        </p:tgtEl>
                                      </p:cBhvr>
                                    </p:animEffect>
                                  </p:childTnLst>
                                </p:cTn>
                              </p:par>
                              <p:par>
                                <p:cTn id="51" presetID="16" presetClass="entr" presetSubtype="2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arn(inVertical)">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 grpId="0" animBg="1"/>
      <p:bldP spid="42" grpId="0" animBg="1"/>
      <p:bldP spid="47" grpId="0" animBg="1"/>
      <p:bldP spid="48" grpId="0" animBg="1"/>
      <p:bldP spid="49" grpId="0" animBg="1"/>
      <p:bldP spid="50" grpId="0" animBg="1"/>
      <p:bldP spid="51" grpId="0"/>
      <p:bldP spid="52" grpId="0"/>
      <p:bldP spid="53" grpId="0"/>
      <p:bldP spid="54"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766150" y="1729281"/>
            <a:ext cx="1441963" cy="2736648"/>
            <a:chOff x="11101138" y="166975"/>
            <a:chExt cx="1227235" cy="2232291"/>
          </a:xfrm>
        </p:grpSpPr>
        <p:sp>
          <p:nvSpPr>
            <p:cNvPr id="46" name="Freeform 45"/>
            <p:cNvSpPr/>
            <p:nvPr/>
          </p:nvSpPr>
          <p:spPr>
            <a:xfrm>
              <a:off x="11101138" y="166975"/>
              <a:ext cx="1227234" cy="1100757"/>
            </a:xfrm>
            <a:custGeom>
              <a:avLst/>
              <a:gdLst>
                <a:gd name="connsiteX0" fmla="*/ 9845 w 1227234"/>
                <a:gd name="connsiteY0" fmla="*/ 0 h 1100757"/>
                <a:gd name="connsiteX1" fmla="*/ 1222750 w 1227234"/>
                <a:gd name="connsiteY1" fmla="*/ 1018158 h 1100757"/>
                <a:gd name="connsiteX2" fmla="*/ 1227234 w 1227234"/>
                <a:gd name="connsiteY2" fmla="*/ 1100757 h 1100757"/>
                <a:gd name="connsiteX3" fmla="*/ 0 w 1227234"/>
                <a:gd name="connsiteY3" fmla="*/ 1100757 h 1100757"/>
                <a:gd name="connsiteX4" fmla="*/ 0 w 1227234"/>
                <a:gd name="connsiteY4" fmla="*/ 462 h 1100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34" h="1100757">
                  <a:moveTo>
                    <a:pt x="9845" y="0"/>
                  </a:moveTo>
                  <a:cubicBezTo>
                    <a:pt x="641107" y="0"/>
                    <a:pt x="1160315" y="446274"/>
                    <a:pt x="1222750" y="1018158"/>
                  </a:cubicBezTo>
                  <a:lnTo>
                    <a:pt x="1227234" y="1100757"/>
                  </a:lnTo>
                  <a:lnTo>
                    <a:pt x="0" y="1100757"/>
                  </a:lnTo>
                  <a:lnTo>
                    <a:pt x="0" y="462"/>
                  </a:lnTo>
                  <a:close/>
                </a:path>
              </a:pathLst>
            </a:cu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flipV="1">
              <a:off x="11101139" y="1267732"/>
              <a:ext cx="1227234" cy="1131534"/>
            </a:xfrm>
            <a:custGeom>
              <a:avLst/>
              <a:gdLst>
                <a:gd name="connsiteX0" fmla="*/ 9845 w 1227234"/>
                <a:gd name="connsiteY0" fmla="*/ 0 h 1100757"/>
                <a:gd name="connsiteX1" fmla="*/ 1222750 w 1227234"/>
                <a:gd name="connsiteY1" fmla="*/ 1018158 h 1100757"/>
                <a:gd name="connsiteX2" fmla="*/ 1227234 w 1227234"/>
                <a:gd name="connsiteY2" fmla="*/ 1100757 h 1100757"/>
                <a:gd name="connsiteX3" fmla="*/ 0 w 1227234"/>
                <a:gd name="connsiteY3" fmla="*/ 1100757 h 1100757"/>
                <a:gd name="connsiteX4" fmla="*/ 0 w 1227234"/>
                <a:gd name="connsiteY4" fmla="*/ 462 h 1100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34" h="1100757">
                  <a:moveTo>
                    <a:pt x="9845" y="0"/>
                  </a:moveTo>
                  <a:cubicBezTo>
                    <a:pt x="641107" y="0"/>
                    <a:pt x="1160315" y="446274"/>
                    <a:pt x="1222750" y="1018158"/>
                  </a:cubicBezTo>
                  <a:lnTo>
                    <a:pt x="1227234" y="1100757"/>
                  </a:lnTo>
                  <a:lnTo>
                    <a:pt x="0" y="1100757"/>
                  </a:lnTo>
                  <a:lnTo>
                    <a:pt x="0" y="462"/>
                  </a:lnTo>
                  <a:close/>
                </a:path>
              </a:pathLst>
            </a:cu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516999" y="1949139"/>
            <a:ext cx="2438400" cy="2268230"/>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Flowchart: Terminator 5"/>
          <p:cNvSpPr/>
          <p:nvPr/>
        </p:nvSpPr>
        <p:spPr>
          <a:xfrm>
            <a:off x="4154904" y="228069"/>
            <a:ext cx="4652211" cy="978568"/>
          </a:xfrm>
          <a:prstGeom prst="flowChartTerminator">
            <a:avLst/>
          </a:prstGeom>
          <a:solidFill>
            <a:srgbClr val="14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11" idx="2"/>
          </p:cNvCxnSpPr>
          <p:nvPr/>
        </p:nvCxnSpPr>
        <p:spPr>
          <a:xfrm flipV="1">
            <a:off x="2534653" y="717354"/>
            <a:ext cx="898357" cy="965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3433010" y="396511"/>
            <a:ext cx="721894" cy="64168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01</a:t>
            </a:r>
            <a:endParaRPr lang="en-US" sz="2200" b="1"/>
          </a:p>
        </p:txBody>
      </p:sp>
      <p:sp>
        <p:nvSpPr>
          <p:cNvPr id="13" name="Flowchart: Terminator 12"/>
          <p:cNvSpPr/>
          <p:nvPr/>
        </p:nvSpPr>
        <p:spPr>
          <a:xfrm>
            <a:off x="5188575" y="1585395"/>
            <a:ext cx="4652211" cy="978568"/>
          </a:xfrm>
          <a:prstGeom prst="flowChartTerminator">
            <a:avLst/>
          </a:prstGeom>
          <a:solidFill>
            <a:srgbClr val="14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endCxn id="15" idx="2"/>
          </p:cNvCxnSpPr>
          <p:nvPr/>
        </p:nvCxnSpPr>
        <p:spPr>
          <a:xfrm flipV="1">
            <a:off x="3663943" y="2074680"/>
            <a:ext cx="802738" cy="481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lowchart: Connector 14"/>
          <p:cNvSpPr/>
          <p:nvPr/>
        </p:nvSpPr>
        <p:spPr>
          <a:xfrm>
            <a:off x="4466681" y="1753837"/>
            <a:ext cx="721894" cy="64168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02</a:t>
            </a:r>
            <a:endParaRPr lang="en-US" sz="2200" b="1"/>
          </a:p>
        </p:txBody>
      </p:sp>
      <p:sp>
        <p:nvSpPr>
          <p:cNvPr id="21" name="Flowchart: Terminator 20"/>
          <p:cNvSpPr/>
          <p:nvPr/>
        </p:nvSpPr>
        <p:spPr>
          <a:xfrm>
            <a:off x="5646820" y="2871580"/>
            <a:ext cx="4652211" cy="978568"/>
          </a:xfrm>
          <a:prstGeom prst="flowChartTerminator">
            <a:avLst/>
          </a:prstGeom>
          <a:solidFill>
            <a:srgbClr val="14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23" idx="2"/>
          </p:cNvCxnSpPr>
          <p:nvPr/>
        </p:nvCxnSpPr>
        <p:spPr>
          <a:xfrm>
            <a:off x="4154904" y="3360865"/>
            <a:ext cx="7700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4924926" y="3040022"/>
            <a:ext cx="721894" cy="64168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03</a:t>
            </a:r>
            <a:endParaRPr lang="en-US" sz="2200" b="1"/>
          </a:p>
        </p:txBody>
      </p:sp>
      <p:sp>
        <p:nvSpPr>
          <p:cNvPr id="30" name="Flowchart: Terminator 29"/>
          <p:cNvSpPr/>
          <p:nvPr/>
        </p:nvSpPr>
        <p:spPr>
          <a:xfrm>
            <a:off x="5125451" y="4201347"/>
            <a:ext cx="4652211" cy="978568"/>
          </a:xfrm>
          <a:prstGeom prst="flowChartTerminator">
            <a:avLst/>
          </a:prstGeom>
          <a:solidFill>
            <a:srgbClr val="14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endCxn id="32" idx="2"/>
          </p:cNvCxnSpPr>
          <p:nvPr/>
        </p:nvCxnSpPr>
        <p:spPr>
          <a:xfrm>
            <a:off x="3663943" y="4062549"/>
            <a:ext cx="739614" cy="628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lowchart: Connector 31"/>
          <p:cNvSpPr/>
          <p:nvPr/>
        </p:nvSpPr>
        <p:spPr>
          <a:xfrm>
            <a:off x="4403557" y="4369789"/>
            <a:ext cx="721894" cy="64168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04</a:t>
            </a:r>
            <a:endParaRPr lang="en-US" sz="2200" b="1"/>
          </a:p>
        </p:txBody>
      </p:sp>
      <p:sp>
        <p:nvSpPr>
          <p:cNvPr id="33" name="Flowchart: Terminator 32"/>
          <p:cNvSpPr/>
          <p:nvPr/>
        </p:nvSpPr>
        <p:spPr>
          <a:xfrm>
            <a:off x="4154903" y="5531114"/>
            <a:ext cx="4652211" cy="978568"/>
          </a:xfrm>
          <a:prstGeom prst="flowChartTerminator">
            <a:avLst/>
          </a:prstGeom>
          <a:solidFill>
            <a:srgbClr val="14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endCxn id="35" idx="2"/>
          </p:cNvCxnSpPr>
          <p:nvPr/>
        </p:nvCxnSpPr>
        <p:spPr>
          <a:xfrm>
            <a:off x="2662989" y="4706653"/>
            <a:ext cx="770021" cy="1313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3433010" y="5699556"/>
            <a:ext cx="721894" cy="64168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200" b="1"/>
              <a:t>05</a:t>
            </a:r>
            <a:endParaRPr lang="en-US" sz="2200" b="1"/>
          </a:p>
        </p:txBody>
      </p:sp>
      <p:sp>
        <p:nvSpPr>
          <p:cNvPr id="50" name="TextBox 49"/>
          <p:cNvSpPr txBox="1"/>
          <p:nvPr/>
        </p:nvSpPr>
        <p:spPr>
          <a:xfrm>
            <a:off x="913048" y="2394985"/>
            <a:ext cx="1684421" cy="1384995"/>
          </a:xfrm>
          <a:prstGeom prst="rect">
            <a:avLst/>
          </a:prstGeom>
          <a:noFill/>
        </p:spPr>
        <p:txBody>
          <a:bodyPr wrap="square" rtlCol="0">
            <a:spAutoFit/>
          </a:bodyPr>
          <a:lstStyle/>
          <a:p>
            <a:pPr algn="ctr"/>
            <a:r>
              <a:rPr lang="vi-VN" sz="2800" b="1">
                <a:solidFill>
                  <a:srgbClr val="008000"/>
                </a:solidFill>
                <a:latin typeface="Times New Roman" panose="02020603050405020304" pitchFamily="18" charset="0"/>
                <a:cs typeface="Times New Roman" panose="02020603050405020304" pitchFamily="18" charset="0"/>
              </a:rPr>
              <a:t>Yêu Cầu Chức Năng</a:t>
            </a:r>
            <a:endParaRPr lang="en-US" sz="2800" b="1">
              <a:solidFill>
                <a:srgbClr val="008000"/>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4748461" y="426033"/>
            <a:ext cx="4018548" cy="461665"/>
          </a:xfrm>
          <a:prstGeom prst="rect">
            <a:avLst/>
          </a:prstGeom>
          <a:noFill/>
        </p:spPr>
        <p:txBody>
          <a:bodyPr wrap="square" rtlCol="0">
            <a:spAutoFit/>
          </a:bodyPr>
          <a:lstStyle/>
          <a:p>
            <a:r>
              <a:rPr lang="en-US" sz="2400" i="1">
                <a:latin typeface="Times New Roman" panose="02020603050405020304" pitchFamily="18" charset="0"/>
                <a:cs typeface="Times New Roman" panose="02020603050405020304" pitchFamily="18" charset="0"/>
              </a:rPr>
              <a:t>Quản lý hồ sơ sinh viên </a:t>
            </a:r>
            <a:endParaRPr lang="en-US" sz="2400">
              <a:latin typeface="Times New Roman" panose="02020603050405020304" pitchFamily="18" charset="0"/>
              <a:cs typeface="Times New Roman" panose="02020603050405020304" pitchFamily="18" charset="0"/>
            </a:endParaRPr>
          </a:p>
        </p:txBody>
      </p:sp>
      <p:sp>
        <p:nvSpPr>
          <p:cNvPr id="2" name="TextBox 1"/>
          <p:cNvSpPr txBox="1"/>
          <p:nvPr/>
        </p:nvSpPr>
        <p:spPr>
          <a:xfrm>
            <a:off x="5727664" y="1859235"/>
            <a:ext cx="4049486" cy="430887"/>
          </a:xfrm>
          <a:prstGeom prst="rect">
            <a:avLst/>
          </a:prstGeom>
          <a:noFill/>
        </p:spPr>
        <p:txBody>
          <a:bodyPr wrap="square" rtlCol="0">
            <a:spAutoFit/>
          </a:bodyPr>
          <a:lstStyle/>
          <a:p>
            <a:r>
              <a:rPr lang="vi-VN" sz="2200" i="1">
                <a:latin typeface="Times New Roman" panose="02020603050405020304" pitchFamily="18" charset="0"/>
                <a:cs typeface="Times New Roman" panose="02020603050405020304" pitchFamily="18" charset="0"/>
              </a:rPr>
              <a:t>Quản lý lớp học</a:t>
            </a:r>
            <a:endParaRPr lang="en-US" sz="2200">
              <a:latin typeface="Times New Roman" panose="02020603050405020304" pitchFamily="18" charset="0"/>
              <a:cs typeface="Times New Roman" panose="02020603050405020304" pitchFamily="18" charset="0"/>
            </a:endParaRPr>
          </a:p>
        </p:txBody>
      </p:sp>
      <p:sp>
        <p:nvSpPr>
          <p:cNvPr id="3" name="TextBox 2"/>
          <p:cNvSpPr txBox="1"/>
          <p:nvPr/>
        </p:nvSpPr>
        <p:spPr>
          <a:xfrm>
            <a:off x="6090805" y="3145420"/>
            <a:ext cx="3422468" cy="430887"/>
          </a:xfrm>
          <a:prstGeom prst="rect">
            <a:avLst/>
          </a:prstGeom>
          <a:noFill/>
        </p:spPr>
        <p:txBody>
          <a:bodyPr wrap="square" rtlCol="0">
            <a:spAutoFit/>
          </a:bodyPr>
          <a:lstStyle/>
          <a:p>
            <a:r>
              <a:rPr lang="vi-VN" sz="2200" i="1">
                <a:latin typeface="Times New Roman" panose="02020603050405020304" pitchFamily="18" charset="0"/>
                <a:cs typeface="Times New Roman" panose="02020603050405020304" pitchFamily="18" charset="0"/>
              </a:rPr>
              <a:t>Quản lý môn học</a:t>
            </a:r>
            <a:endParaRPr lang="en-US" sz="2200">
              <a:latin typeface="Times New Roman" panose="02020603050405020304" pitchFamily="18" charset="0"/>
              <a:cs typeface="Times New Roman" panose="02020603050405020304" pitchFamily="18" charset="0"/>
            </a:endParaRPr>
          </a:p>
        </p:txBody>
      </p:sp>
      <p:sp>
        <p:nvSpPr>
          <p:cNvPr id="5" name="TextBox 4"/>
          <p:cNvSpPr txBox="1"/>
          <p:nvPr/>
        </p:nvSpPr>
        <p:spPr>
          <a:xfrm>
            <a:off x="5516086" y="4475187"/>
            <a:ext cx="3997187" cy="430887"/>
          </a:xfrm>
          <a:prstGeom prst="rect">
            <a:avLst/>
          </a:prstGeom>
          <a:noFill/>
        </p:spPr>
        <p:txBody>
          <a:bodyPr wrap="square" rtlCol="0">
            <a:spAutoFit/>
          </a:bodyPr>
          <a:lstStyle/>
          <a:p>
            <a:r>
              <a:rPr lang="vi-VN" sz="2200" i="1">
                <a:latin typeface="Times New Roman" panose="02020603050405020304" pitchFamily="18" charset="0"/>
                <a:cs typeface="Times New Roman" panose="02020603050405020304" pitchFamily="18" charset="0"/>
              </a:rPr>
              <a:t>Quản lý điểm của sinh viên</a:t>
            </a:r>
            <a:endParaRPr lang="en-US" sz="2200">
              <a:latin typeface="Times New Roman" panose="02020603050405020304" pitchFamily="18" charset="0"/>
              <a:cs typeface="Times New Roman" panose="02020603050405020304" pitchFamily="18" charset="0"/>
            </a:endParaRPr>
          </a:p>
        </p:txBody>
      </p:sp>
      <p:sp>
        <p:nvSpPr>
          <p:cNvPr id="7" name="TextBox 6"/>
          <p:cNvSpPr txBox="1"/>
          <p:nvPr/>
        </p:nvSpPr>
        <p:spPr>
          <a:xfrm>
            <a:off x="4544725" y="5804953"/>
            <a:ext cx="3872565" cy="430887"/>
          </a:xfrm>
          <a:prstGeom prst="rect">
            <a:avLst/>
          </a:prstGeom>
          <a:noFill/>
        </p:spPr>
        <p:txBody>
          <a:bodyPr wrap="square" rtlCol="0">
            <a:spAutoFit/>
          </a:bodyPr>
          <a:lstStyle/>
          <a:p>
            <a:r>
              <a:rPr lang="vi-VN" sz="2200" i="1">
                <a:latin typeface="Times New Roman" panose="02020603050405020304" pitchFamily="18" charset="0"/>
                <a:cs typeface="Times New Roman" panose="02020603050405020304" pitchFamily="18" charset="0"/>
              </a:rPr>
              <a:t>Thống kê,báo cáo</a:t>
            </a: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13683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arn(outHorizontal)">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fill="hold"/>
                                        <p:tgtEl>
                                          <p:spTgt spid="34"/>
                                        </p:tgtEl>
                                        <p:attrNameLst>
                                          <p:attrName>ppt_x</p:attrName>
                                        </p:attrNameLst>
                                      </p:cBhvr>
                                      <p:tavLst>
                                        <p:tav tm="0">
                                          <p:val>
                                            <p:strVal val="#ppt_x"/>
                                          </p:val>
                                        </p:tav>
                                        <p:tav tm="100000">
                                          <p:val>
                                            <p:strVal val="#ppt_x"/>
                                          </p:val>
                                        </p:tav>
                                      </p:tavLst>
                                    </p:anim>
                                    <p:anim calcmode="lin" valueType="num">
                                      <p:cBhvr additive="base">
                                        <p:cTn id="53" dur="500" fill="hold"/>
                                        <p:tgtEl>
                                          <p:spTgt spid="3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fill="hold"/>
                                        <p:tgtEl>
                                          <p:spTgt spid="35"/>
                                        </p:tgtEl>
                                        <p:attrNameLst>
                                          <p:attrName>ppt_x</p:attrName>
                                        </p:attrNameLst>
                                      </p:cBhvr>
                                      <p:tavLst>
                                        <p:tav tm="0">
                                          <p:val>
                                            <p:strVal val="#ppt_x"/>
                                          </p:val>
                                        </p:tav>
                                        <p:tav tm="100000">
                                          <p:val>
                                            <p:strVal val="#ppt_x"/>
                                          </p:val>
                                        </p:tav>
                                      </p:tavLst>
                                    </p:anim>
                                    <p:anim calcmode="lin" valueType="num">
                                      <p:cBhvr additive="base">
                                        <p:cTn id="5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anim calcmode="lin" valueType="num">
                                      <p:cBhvr>
                                        <p:cTn id="63" dur="500" fill="hold"/>
                                        <p:tgtEl>
                                          <p:spTgt spid="6"/>
                                        </p:tgtEl>
                                        <p:attrNameLst>
                                          <p:attrName>ppt_x</p:attrName>
                                        </p:attrNameLst>
                                      </p:cBhvr>
                                      <p:tavLst>
                                        <p:tav tm="0">
                                          <p:val>
                                            <p:strVal val="#ppt_x"/>
                                          </p:val>
                                        </p:tav>
                                        <p:tav tm="100000">
                                          <p:val>
                                            <p:strVal val="#ppt_x"/>
                                          </p:val>
                                        </p:tav>
                                      </p:tavLst>
                                    </p:anim>
                                    <p:anim calcmode="lin" valueType="num">
                                      <p:cBhvr>
                                        <p:cTn id="64" dur="500" fill="hold"/>
                                        <p:tgtEl>
                                          <p:spTgt spid="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anim calcmode="lin" valueType="num">
                                      <p:cBhvr>
                                        <p:cTn id="68" dur="500" fill="hold"/>
                                        <p:tgtEl>
                                          <p:spTgt spid="51"/>
                                        </p:tgtEl>
                                        <p:attrNameLst>
                                          <p:attrName>ppt_x</p:attrName>
                                        </p:attrNameLst>
                                      </p:cBhvr>
                                      <p:tavLst>
                                        <p:tav tm="0">
                                          <p:val>
                                            <p:strVal val="#ppt_x"/>
                                          </p:val>
                                        </p:tav>
                                        <p:tav tm="100000">
                                          <p:val>
                                            <p:strVal val="#ppt_x"/>
                                          </p:val>
                                        </p:tav>
                                      </p:tavLst>
                                    </p:anim>
                                    <p:anim calcmode="lin" valueType="num">
                                      <p:cBhvr>
                                        <p:cTn id="69" dur="500" fill="hold"/>
                                        <p:tgtEl>
                                          <p:spTgt spid="5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anim calcmode="lin" valueType="num">
                                      <p:cBhvr>
                                        <p:cTn id="73" dur="500" fill="hold"/>
                                        <p:tgtEl>
                                          <p:spTgt spid="13"/>
                                        </p:tgtEl>
                                        <p:attrNameLst>
                                          <p:attrName>ppt_x</p:attrName>
                                        </p:attrNameLst>
                                      </p:cBhvr>
                                      <p:tavLst>
                                        <p:tav tm="0">
                                          <p:val>
                                            <p:strVal val="#ppt_x"/>
                                          </p:val>
                                        </p:tav>
                                        <p:tav tm="100000">
                                          <p:val>
                                            <p:strVal val="#ppt_x"/>
                                          </p:val>
                                        </p:tav>
                                      </p:tavLst>
                                    </p:anim>
                                    <p:anim calcmode="lin" valueType="num">
                                      <p:cBhvr>
                                        <p:cTn id="74" dur="500" fill="hold"/>
                                        <p:tgtEl>
                                          <p:spTgt spid="1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anim calcmode="lin" valueType="num">
                                      <p:cBhvr>
                                        <p:cTn id="78" dur="500" fill="hold"/>
                                        <p:tgtEl>
                                          <p:spTgt spid="2"/>
                                        </p:tgtEl>
                                        <p:attrNameLst>
                                          <p:attrName>ppt_x</p:attrName>
                                        </p:attrNameLst>
                                      </p:cBhvr>
                                      <p:tavLst>
                                        <p:tav tm="0">
                                          <p:val>
                                            <p:strVal val="#ppt_x"/>
                                          </p:val>
                                        </p:tav>
                                        <p:tav tm="100000">
                                          <p:val>
                                            <p:strVal val="#ppt_x"/>
                                          </p:val>
                                        </p:tav>
                                      </p:tavLst>
                                    </p:anim>
                                    <p:anim calcmode="lin" valueType="num">
                                      <p:cBhvr>
                                        <p:cTn id="79" dur="5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anim calcmode="lin" valueType="num">
                                      <p:cBhvr>
                                        <p:cTn id="83" dur="500" fill="hold"/>
                                        <p:tgtEl>
                                          <p:spTgt spid="3"/>
                                        </p:tgtEl>
                                        <p:attrNameLst>
                                          <p:attrName>ppt_x</p:attrName>
                                        </p:attrNameLst>
                                      </p:cBhvr>
                                      <p:tavLst>
                                        <p:tav tm="0">
                                          <p:val>
                                            <p:strVal val="#ppt_x"/>
                                          </p:val>
                                        </p:tav>
                                        <p:tav tm="100000">
                                          <p:val>
                                            <p:strVal val="#ppt_x"/>
                                          </p:val>
                                        </p:tav>
                                      </p:tavLst>
                                    </p:anim>
                                    <p:anim calcmode="lin" valueType="num">
                                      <p:cBhvr>
                                        <p:cTn id="84" dur="5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anim calcmode="lin" valueType="num">
                                      <p:cBhvr>
                                        <p:cTn id="88" dur="500" fill="hold"/>
                                        <p:tgtEl>
                                          <p:spTgt spid="21"/>
                                        </p:tgtEl>
                                        <p:attrNameLst>
                                          <p:attrName>ppt_x</p:attrName>
                                        </p:attrNameLst>
                                      </p:cBhvr>
                                      <p:tavLst>
                                        <p:tav tm="0">
                                          <p:val>
                                            <p:strVal val="#ppt_x"/>
                                          </p:val>
                                        </p:tav>
                                        <p:tav tm="100000">
                                          <p:val>
                                            <p:strVal val="#ppt_x"/>
                                          </p:val>
                                        </p:tav>
                                      </p:tavLst>
                                    </p:anim>
                                    <p:anim calcmode="lin" valueType="num">
                                      <p:cBhvr>
                                        <p:cTn id="89" dur="500" fill="hold"/>
                                        <p:tgtEl>
                                          <p:spTgt spid="2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anim calcmode="lin" valueType="num">
                                      <p:cBhvr>
                                        <p:cTn id="98" dur="500" fill="hold"/>
                                        <p:tgtEl>
                                          <p:spTgt spid="5"/>
                                        </p:tgtEl>
                                        <p:attrNameLst>
                                          <p:attrName>ppt_x</p:attrName>
                                        </p:attrNameLst>
                                      </p:cBhvr>
                                      <p:tavLst>
                                        <p:tav tm="0">
                                          <p:val>
                                            <p:strVal val="#ppt_x"/>
                                          </p:val>
                                        </p:tav>
                                        <p:tav tm="100000">
                                          <p:val>
                                            <p:strVal val="#ppt_x"/>
                                          </p:val>
                                        </p:tav>
                                      </p:tavLst>
                                    </p:anim>
                                    <p:anim calcmode="lin" valueType="num">
                                      <p:cBhvr>
                                        <p:cTn id="99" dur="5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anim calcmode="lin" valueType="num">
                                      <p:cBhvr>
                                        <p:cTn id="103" dur="500" fill="hold"/>
                                        <p:tgtEl>
                                          <p:spTgt spid="7"/>
                                        </p:tgtEl>
                                        <p:attrNameLst>
                                          <p:attrName>ppt_x</p:attrName>
                                        </p:attrNameLst>
                                      </p:cBhvr>
                                      <p:tavLst>
                                        <p:tav tm="0">
                                          <p:val>
                                            <p:strVal val="#ppt_x"/>
                                          </p:val>
                                        </p:tav>
                                        <p:tav tm="100000">
                                          <p:val>
                                            <p:strVal val="#ppt_x"/>
                                          </p:val>
                                        </p:tav>
                                      </p:tavLst>
                                    </p:anim>
                                    <p:anim calcmode="lin" valueType="num">
                                      <p:cBhvr>
                                        <p:cTn id="104" dur="500" fill="hold"/>
                                        <p:tgtEl>
                                          <p:spTgt spid="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anim calcmode="lin" valueType="num">
                                      <p:cBhvr>
                                        <p:cTn id="108" dur="500" fill="hold"/>
                                        <p:tgtEl>
                                          <p:spTgt spid="33"/>
                                        </p:tgtEl>
                                        <p:attrNameLst>
                                          <p:attrName>ppt_x</p:attrName>
                                        </p:attrNameLst>
                                      </p:cBhvr>
                                      <p:tavLst>
                                        <p:tav tm="0">
                                          <p:val>
                                            <p:strVal val="#ppt_x"/>
                                          </p:val>
                                        </p:tav>
                                        <p:tav tm="100000">
                                          <p:val>
                                            <p:strVal val="#ppt_x"/>
                                          </p:val>
                                        </p:tav>
                                      </p:tavLst>
                                    </p:anim>
                                    <p:anim calcmode="lin" valueType="num">
                                      <p:cBhvr>
                                        <p:cTn id="10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3" grpId="0" animBg="1"/>
      <p:bldP spid="15" grpId="0" animBg="1"/>
      <p:bldP spid="21" grpId="0" animBg="1"/>
      <p:bldP spid="23" grpId="0" animBg="1"/>
      <p:bldP spid="30" grpId="0" animBg="1"/>
      <p:bldP spid="32" grpId="0" animBg="1"/>
      <p:bldP spid="33" grpId="0" animBg="1"/>
      <p:bldP spid="35" grpId="0" animBg="1"/>
      <p:bldP spid="50" grpId="0"/>
      <p:bldP spid="51" grpId="0"/>
      <p:bldP spid="2" grpId="0"/>
      <p:bldP spid="3"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817001" y="249688"/>
            <a:ext cx="5550568" cy="1546400"/>
          </a:xfrm>
          <a:prstGeom prst="rect">
            <a:avLst/>
          </a:prstGeom>
        </p:spPr>
        <p:txBody>
          <a:bodyPr spcFirstLastPara="1" vert="horz" wrap="square" lIns="121900" tIns="121900" rIns="121900" bIns="121900" rtlCol="0" anchor="b" anchorCtr="0">
            <a:noAutofit/>
          </a:bodyPr>
          <a:lstStyle/>
          <a:p>
            <a:r>
              <a:rPr lang="en" sz="2800" b="1">
                <a:solidFill>
                  <a:srgbClr val="1155CC"/>
                </a:solidFill>
                <a:latin typeface="Times New Roman" panose="02020603050405020304" pitchFamily="18" charset="0"/>
                <a:cs typeface="Times New Roman" panose="02020603050405020304" pitchFamily="18" charset="0"/>
              </a:rPr>
              <a:t>1.</a:t>
            </a:r>
            <a:r>
              <a:rPr lang="en-US" sz="2800" b="1" i="1">
                <a:latin typeface="Times New Roman" panose="02020603050405020304" pitchFamily="18" charset="0"/>
                <a:cs typeface="Times New Roman" panose="02020603050405020304" pitchFamily="18" charset="0"/>
              </a:rPr>
              <a:t> Quản lý hồ sơ sinh viên </a:t>
            </a:r>
            <a:br>
              <a:rPr lang="en-US" sz="2000">
                <a:latin typeface="Times New Roman" panose="02020603050405020304" pitchFamily="18" charset="0"/>
                <a:cs typeface="Times New Roman" panose="02020603050405020304" pitchFamily="18" charset="0"/>
              </a:rPr>
            </a:br>
            <a:r>
              <a:rPr lang="vi-VN" sz="2000">
                <a:latin typeface="Times New Roman" panose="02020603050405020304" pitchFamily="18" charset="0"/>
                <a:cs typeface="Times New Roman" panose="02020603050405020304" pitchFamily="18" charset="0"/>
              </a:rPr>
              <a:t>	</a:t>
            </a:r>
            <a:br>
              <a:rPr lang="en-US" sz="2000">
                <a:latin typeface="Times New Roman" panose="02020603050405020304" pitchFamily="18" charset="0"/>
                <a:cs typeface="Times New Roman" panose="02020603050405020304" pitchFamily="18" charset="0"/>
              </a:rPr>
            </a:br>
            <a:r>
              <a:rPr lang="vi-VN" sz="2000">
                <a:latin typeface="Times New Roman" panose="02020603050405020304" pitchFamily="18" charset="0"/>
                <a:cs typeface="Times New Roman" panose="02020603050405020304" pitchFamily="18" charset="0"/>
              </a:rPr>
              <a:t>	</a:t>
            </a:r>
            <a:br>
              <a:rPr lang="en-US" sz="2000">
                <a:latin typeface="Times New Roman" panose="02020603050405020304" pitchFamily="18" charset="0"/>
                <a:cs typeface="Times New Roman" panose="02020603050405020304" pitchFamily="18" charset="0"/>
              </a:rPr>
            </a:br>
            <a:endParaRPr sz="2000">
              <a:solidFill>
                <a:srgbClr val="1155CC"/>
              </a:solidFill>
              <a:latin typeface="Times New Roman" panose="02020603050405020304" pitchFamily="18" charset="0"/>
              <a:cs typeface="Times New Roman" panose="02020603050405020304" pitchFamily="18" charset="0"/>
            </a:endParaRPr>
          </a:p>
        </p:txBody>
      </p:sp>
      <p:sp>
        <p:nvSpPr>
          <p:cNvPr id="83" name="Google Shape;83;p16"/>
          <p:cNvSpPr txBox="1">
            <a:spLocks noGrp="1"/>
          </p:cNvSpPr>
          <p:nvPr>
            <p:ph type="sldNum" idx="4294967295"/>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2" name="Rectangle 1"/>
          <p:cNvSpPr/>
          <p:nvPr/>
        </p:nvSpPr>
        <p:spPr>
          <a:xfrm>
            <a:off x="914400" y="4801804"/>
            <a:ext cx="8037095" cy="707886"/>
          </a:xfrm>
          <a:prstGeom prst="rect">
            <a:avLst/>
          </a:prstGeom>
        </p:spPr>
        <p:txBody>
          <a:bodyPr wrap="square">
            <a:spAutoFit/>
          </a:bodyPr>
          <a:lstStyle/>
          <a:p>
            <a:r>
              <a:rPr lang="vi-VN" sz="4000">
                <a:solidFill>
                  <a:srgbClr val="1155CC"/>
                </a:solidFill>
              </a:rPr>
              <a:t> </a:t>
            </a:r>
            <a:r>
              <a:rPr lang="en-US" sz="4000" i="1"/>
              <a:t> </a:t>
            </a:r>
            <a:endParaRPr lang="en-US" sz="4000"/>
          </a:p>
        </p:txBody>
      </p:sp>
      <p:sp>
        <p:nvSpPr>
          <p:cNvPr id="3" name="Oval 2"/>
          <p:cNvSpPr/>
          <p:nvPr/>
        </p:nvSpPr>
        <p:spPr>
          <a:xfrm>
            <a:off x="3562607" y="1622988"/>
            <a:ext cx="1588856" cy="1463040"/>
          </a:xfrm>
          <a:prstGeom prst="ellipse">
            <a:avLst/>
          </a:prstGeom>
          <a:solidFill>
            <a:srgbClr val="4F9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332411" y="3548199"/>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23850" y="3733159"/>
            <a:ext cx="1515291" cy="369332"/>
          </a:xfrm>
          <a:prstGeom prst="rect">
            <a:avLst/>
          </a:prstGeom>
          <a:noFill/>
        </p:spPr>
        <p:txBody>
          <a:bodyPr wrap="square" rtlCol="0">
            <a:spAutoFit/>
          </a:bodyPr>
          <a:lstStyle/>
          <a:p>
            <a:r>
              <a:rPr lang="vi-VN">
                <a:solidFill>
                  <a:schemeClr val="bg1"/>
                </a:solidFill>
              </a:rPr>
              <a:t>Mã sinh viên</a:t>
            </a:r>
            <a:endParaRPr lang="en-US">
              <a:solidFill>
                <a:schemeClr val="bg1"/>
              </a:solidFill>
            </a:endParaRPr>
          </a:p>
        </p:txBody>
      </p:sp>
      <p:sp>
        <p:nvSpPr>
          <p:cNvPr id="9" name="Rounded Rectangle 8"/>
          <p:cNvSpPr/>
          <p:nvPr/>
        </p:nvSpPr>
        <p:spPr>
          <a:xfrm>
            <a:off x="3487782" y="3548198"/>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31474" y="3620441"/>
            <a:ext cx="1451123" cy="646331"/>
          </a:xfrm>
          <a:prstGeom prst="rect">
            <a:avLst/>
          </a:prstGeom>
          <a:noFill/>
        </p:spPr>
        <p:txBody>
          <a:bodyPr wrap="square" rtlCol="0">
            <a:spAutoFit/>
          </a:bodyPr>
          <a:lstStyle/>
          <a:p>
            <a:pPr algn="ctr"/>
            <a:r>
              <a:rPr lang="vi-VN">
                <a:solidFill>
                  <a:schemeClr val="bg1"/>
                </a:solidFill>
              </a:rPr>
              <a:t>Họ tên sinh viên</a:t>
            </a:r>
            <a:endParaRPr lang="en-US">
              <a:solidFill>
                <a:schemeClr val="bg1"/>
              </a:solidFill>
            </a:endParaRPr>
          </a:p>
        </p:txBody>
      </p:sp>
      <p:sp>
        <p:nvSpPr>
          <p:cNvPr id="11" name="Rounded Rectangle 10"/>
          <p:cNvSpPr/>
          <p:nvPr/>
        </p:nvSpPr>
        <p:spPr>
          <a:xfrm>
            <a:off x="5644300" y="3548198"/>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99908" y="3733159"/>
            <a:ext cx="1451123" cy="369332"/>
          </a:xfrm>
          <a:prstGeom prst="rect">
            <a:avLst/>
          </a:prstGeom>
          <a:noFill/>
        </p:spPr>
        <p:txBody>
          <a:bodyPr wrap="square" rtlCol="0">
            <a:spAutoFit/>
          </a:bodyPr>
          <a:lstStyle/>
          <a:p>
            <a:pPr algn="ctr"/>
            <a:r>
              <a:rPr lang="vi-VN">
                <a:solidFill>
                  <a:schemeClr val="bg1"/>
                </a:solidFill>
              </a:rPr>
              <a:t>Giới tính</a:t>
            </a:r>
            <a:endParaRPr lang="en-US">
              <a:solidFill>
                <a:schemeClr val="bg1"/>
              </a:solidFill>
            </a:endParaRPr>
          </a:p>
        </p:txBody>
      </p:sp>
      <p:sp>
        <p:nvSpPr>
          <p:cNvPr id="8" name="TextBox 7"/>
          <p:cNvSpPr txBox="1"/>
          <p:nvPr/>
        </p:nvSpPr>
        <p:spPr>
          <a:xfrm>
            <a:off x="3684298" y="1723728"/>
            <a:ext cx="1345473" cy="1200329"/>
          </a:xfrm>
          <a:prstGeom prst="rect">
            <a:avLst/>
          </a:prstGeom>
          <a:noFill/>
        </p:spPr>
        <p:txBody>
          <a:bodyPr wrap="square" rtlCol="0">
            <a:spAutoFit/>
          </a:bodyPr>
          <a:lstStyle/>
          <a:p>
            <a:pPr algn="ctr"/>
            <a:r>
              <a:rPr lang="vi-VN" sz="2400" b="1">
                <a:solidFill>
                  <a:schemeClr val="bg1"/>
                </a:solidFill>
                <a:latin typeface="Times New Roman" panose="02020603050405020304" pitchFamily="18" charset="0"/>
                <a:cs typeface="Times New Roman" panose="02020603050405020304" pitchFamily="18" charset="0"/>
              </a:rPr>
              <a:t>Thông tin cần quản lý</a:t>
            </a:r>
            <a:endParaRPr lang="en-US" sz="2400" b="1">
              <a:solidFill>
                <a:schemeClr val="bg1"/>
              </a:solidFill>
              <a:latin typeface="Times New Roman" panose="02020603050405020304" pitchFamily="18" charset="0"/>
              <a:cs typeface="Times New Roman" panose="02020603050405020304" pitchFamily="18" charset="0"/>
            </a:endParaRPr>
          </a:p>
        </p:txBody>
      </p:sp>
      <p:sp>
        <p:nvSpPr>
          <p:cNvPr id="14" name="Rounded Rectangle 13"/>
          <p:cNvSpPr/>
          <p:nvPr/>
        </p:nvSpPr>
        <p:spPr>
          <a:xfrm>
            <a:off x="1365068" y="4753850"/>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456507" y="4938810"/>
            <a:ext cx="1515291" cy="646331"/>
          </a:xfrm>
          <a:prstGeom prst="rect">
            <a:avLst/>
          </a:prstGeom>
          <a:noFill/>
        </p:spPr>
        <p:txBody>
          <a:bodyPr wrap="square" rtlCol="0">
            <a:spAutoFit/>
          </a:bodyPr>
          <a:lstStyle/>
          <a:p>
            <a:pPr algn="ctr"/>
            <a:r>
              <a:rPr lang="vi-VN">
                <a:solidFill>
                  <a:schemeClr val="bg1"/>
                </a:solidFill>
              </a:rPr>
              <a:t>Ngày sinh</a:t>
            </a:r>
          </a:p>
          <a:p>
            <a:endParaRPr lang="en-US">
              <a:solidFill>
                <a:schemeClr val="bg1"/>
              </a:solidFill>
            </a:endParaRPr>
          </a:p>
        </p:txBody>
      </p:sp>
      <p:sp>
        <p:nvSpPr>
          <p:cNvPr id="16" name="Rounded Rectangle 15"/>
          <p:cNvSpPr/>
          <p:nvPr/>
        </p:nvSpPr>
        <p:spPr>
          <a:xfrm>
            <a:off x="3553096" y="4763591"/>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7395" y="4938324"/>
            <a:ext cx="1515291" cy="646331"/>
          </a:xfrm>
          <a:prstGeom prst="rect">
            <a:avLst/>
          </a:prstGeom>
          <a:noFill/>
        </p:spPr>
        <p:txBody>
          <a:bodyPr wrap="square" rtlCol="0">
            <a:spAutoFit/>
          </a:bodyPr>
          <a:lstStyle/>
          <a:p>
            <a:pPr algn="ctr"/>
            <a:r>
              <a:rPr lang="vi-VN">
                <a:solidFill>
                  <a:schemeClr val="bg1"/>
                </a:solidFill>
              </a:rPr>
              <a:t>Mã lớp</a:t>
            </a:r>
          </a:p>
          <a:p>
            <a:endParaRPr lang="en-US">
              <a:solidFill>
                <a:schemeClr val="bg1"/>
              </a:solidFill>
            </a:endParaRPr>
          </a:p>
        </p:txBody>
      </p:sp>
      <p:sp>
        <p:nvSpPr>
          <p:cNvPr id="18" name="Rounded Rectangle 17"/>
          <p:cNvSpPr/>
          <p:nvPr/>
        </p:nvSpPr>
        <p:spPr>
          <a:xfrm>
            <a:off x="5708469" y="4763591"/>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99908" y="4948551"/>
            <a:ext cx="1515291" cy="646331"/>
          </a:xfrm>
          <a:prstGeom prst="rect">
            <a:avLst/>
          </a:prstGeom>
          <a:noFill/>
        </p:spPr>
        <p:txBody>
          <a:bodyPr wrap="square" rtlCol="0">
            <a:spAutoFit/>
          </a:bodyPr>
          <a:lstStyle/>
          <a:p>
            <a:pPr algn="ctr"/>
            <a:r>
              <a:rPr lang="vi-VN">
                <a:solidFill>
                  <a:schemeClr val="bg1"/>
                </a:solidFill>
              </a:rPr>
              <a:t>Quê quán</a:t>
            </a:r>
          </a:p>
          <a:p>
            <a:endParaRPr lang="en-US">
              <a:solidFill>
                <a:schemeClr val="bg1"/>
              </a:solidFill>
            </a:endParaRPr>
          </a:p>
        </p:txBody>
      </p:sp>
      <p:sp>
        <p:nvSpPr>
          <p:cNvPr id="20" name="Rounded Rectangle 19"/>
          <p:cNvSpPr/>
          <p:nvPr/>
        </p:nvSpPr>
        <p:spPr>
          <a:xfrm>
            <a:off x="5708467" y="2254649"/>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Gmail</a:t>
            </a:r>
            <a:endParaRPr lang="en-US"/>
          </a:p>
        </p:txBody>
      </p:sp>
      <p:sp>
        <p:nvSpPr>
          <p:cNvPr id="21" name="Rounded Rectangle 20"/>
          <p:cNvSpPr/>
          <p:nvPr/>
        </p:nvSpPr>
        <p:spPr>
          <a:xfrm>
            <a:off x="1312817" y="2162169"/>
            <a:ext cx="1698171" cy="739255"/>
          </a:xfrm>
          <a:prstGeom prst="round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SĐT</a:t>
            </a:r>
            <a:endParaRPr lang="en-US"/>
          </a:p>
        </p:txBody>
      </p:sp>
    </p:spTree>
    <p:extLst>
      <p:ext uri="{BB962C8B-B14F-4D97-AF65-F5344CB8AC3E}">
        <p14:creationId xmlns:p14="http://schemas.microsoft.com/office/powerpoint/2010/main" val="35375537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 fill="hold"/>
                                        <p:tgtEl>
                                          <p:spTgt spid="21"/>
                                        </p:tgtEl>
                                        <p:attrNameLst>
                                          <p:attrName>ppt_x</p:attrName>
                                        </p:attrNameLst>
                                      </p:cBhvr>
                                      <p:tavLst>
                                        <p:tav tm="0">
                                          <p:val>
                                            <p:strVal val="#ppt_x"/>
                                          </p:val>
                                        </p:tav>
                                        <p:tav tm="100000">
                                          <p:val>
                                            <p:strVal val="#ppt_x"/>
                                          </p:val>
                                        </p:tav>
                                      </p:tavLst>
                                    </p:anim>
                                    <p:anim calcmode="lin" valueType="num">
                                      <p:cBhvr additive="base">
                                        <p:cTn id="20" dur="25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50" fill="hold"/>
                                        <p:tgtEl>
                                          <p:spTgt spid="6"/>
                                        </p:tgtEl>
                                        <p:attrNameLst>
                                          <p:attrName>ppt_x</p:attrName>
                                        </p:attrNameLst>
                                      </p:cBhvr>
                                      <p:tavLst>
                                        <p:tav tm="0">
                                          <p:val>
                                            <p:strVal val="#ppt_x"/>
                                          </p:val>
                                        </p:tav>
                                        <p:tav tm="100000">
                                          <p:val>
                                            <p:strVal val="#ppt_x"/>
                                          </p:val>
                                        </p:tav>
                                      </p:tavLst>
                                    </p:anim>
                                    <p:anim calcmode="lin" valueType="num">
                                      <p:cBhvr additive="base">
                                        <p:cTn id="24" dur="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50" fill="hold"/>
                                        <p:tgtEl>
                                          <p:spTgt spid="4"/>
                                        </p:tgtEl>
                                        <p:attrNameLst>
                                          <p:attrName>ppt_x</p:attrName>
                                        </p:attrNameLst>
                                      </p:cBhvr>
                                      <p:tavLst>
                                        <p:tav tm="0">
                                          <p:val>
                                            <p:strVal val="#ppt_x"/>
                                          </p:val>
                                        </p:tav>
                                        <p:tav tm="100000">
                                          <p:val>
                                            <p:strVal val="#ppt_x"/>
                                          </p:val>
                                        </p:tav>
                                      </p:tavLst>
                                    </p:anim>
                                    <p:anim calcmode="lin" valueType="num">
                                      <p:cBhvr additive="base">
                                        <p:cTn id="28" dur="25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250" fill="hold"/>
                                        <p:tgtEl>
                                          <p:spTgt spid="15"/>
                                        </p:tgtEl>
                                        <p:attrNameLst>
                                          <p:attrName>ppt_x</p:attrName>
                                        </p:attrNameLst>
                                      </p:cBhvr>
                                      <p:tavLst>
                                        <p:tav tm="0">
                                          <p:val>
                                            <p:strVal val="#ppt_x"/>
                                          </p:val>
                                        </p:tav>
                                        <p:tav tm="100000">
                                          <p:val>
                                            <p:strVal val="#ppt_x"/>
                                          </p:val>
                                        </p:tav>
                                      </p:tavLst>
                                    </p:anim>
                                    <p:anim calcmode="lin" valueType="num">
                                      <p:cBhvr additive="base">
                                        <p:cTn id="32" dur="2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250" fill="hold"/>
                                        <p:tgtEl>
                                          <p:spTgt spid="14"/>
                                        </p:tgtEl>
                                        <p:attrNameLst>
                                          <p:attrName>ppt_x</p:attrName>
                                        </p:attrNameLst>
                                      </p:cBhvr>
                                      <p:tavLst>
                                        <p:tav tm="0">
                                          <p:val>
                                            <p:strVal val="#ppt_x"/>
                                          </p:val>
                                        </p:tav>
                                        <p:tav tm="100000">
                                          <p:val>
                                            <p:strVal val="#ppt_x"/>
                                          </p:val>
                                        </p:tav>
                                      </p:tavLst>
                                    </p:anim>
                                    <p:anim calcmode="lin" valueType="num">
                                      <p:cBhvr additive="base">
                                        <p:cTn id="36" dur="2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250" fill="hold"/>
                                        <p:tgtEl>
                                          <p:spTgt spid="17"/>
                                        </p:tgtEl>
                                        <p:attrNameLst>
                                          <p:attrName>ppt_x</p:attrName>
                                        </p:attrNameLst>
                                      </p:cBhvr>
                                      <p:tavLst>
                                        <p:tav tm="0">
                                          <p:val>
                                            <p:strVal val="#ppt_x"/>
                                          </p:val>
                                        </p:tav>
                                        <p:tav tm="100000">
                                          <p:val>
                                            <p:strVal val="#ppt_x"/>
                                          </p:val>
                                        </p:tav>
                                      </p:tavLst>
                                    </p:anim>
                                    <p:anim calcmode="lin" valueType="num">
                                      <p:cBhvr additive="base">
                                        <p:cTn id="40" dur="25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250" fill="hold"/>
                                        <p:tgtEl>
                                          <p:spTgt spid="16"/>
                                        </p:tgtEl>
                                        <p:attrNameLst>
                                          <p:attrName>ppt_x</p:attrName>
                                        </p:attrNameLst>
                                      </p:cBhvr>
                                      <p:tavLst>
                                        <p:tav tm="0">
                                          <p:val>
                                            <p:strVal val="#ppt_x"/>
                                          </p:val>
                                        </p:tav>
                                        <p:tav tm="100000">
                                          <p:val>
                                            <p:strVal val="#ppt_x"/>
                                          </p:val>
                                        </p:tav>
                                      </p:tavLst>
                                    </p:anim>
                                    <p:anim calcmode="lin" valueType="num">
                                      <p:cBhvr additive="base">
                                        <p:cTn id="44" dur="25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250" fill="hold"/>
                                        <p:tgtEl>
                                          <p:spTgt spid="7"/>
                                        </p:tgtEl>
                                        <p:attrNameLst>
                                          <p:attrName>ppt_x</p:attrName>
                                        </p:attrNameLst>
                                      </p:cBhvr>
                                      <p:tavLst>
                                        <p:tav tm="0">
                                          <p:val>
                                            <p:strVal val="#ppt_x"/>
                                          </p:val>
                                        </p:tav>
                                        <p:tav tm="100000">
                                          <p:val>
                                            <p:strVal val="#ppt_x"/>
                                          </p:val>
                                        </p:tav>
                                      </p:tavLst>
                                    </p:anim>
                                    <p:anim calcmode="lin" valueType="num">
                                      <p:cBhvr additive="base">
                                        <p:cTn id="48" dur="25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250" fill="hold"/>
                                        <p:tgtEl>
                                          <p:spTgt spid="9"/>
                                        </p:tgtEl>
                                        <p:attrNameLst>
                                          <p:attrName>ppt_x</p:attrName>
                                        </p:attrNameLst>
                                      </p:cBhvr>
                                      <p:tavLst>
                                        <p:tav tm="0">
                                          <p:val>
                                            <p:strVal val="#ppt_x"/>
                                          </p:val>
                                        </p:tav>
                                        <p:tav tm="100000">
                                          <p:val>
                                            <p:strVal val="#ppt_x"/>
                                          </p:val>
                                        </p:tav>
                                      </p:tavLst>
                                    </p:anim>
                                    <p:anim calcmode="lin" valueType="num">
                                      <p:cBhvr additive="base">
                                        <p:cTn id="52" dur="25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250" fill="hold"/>
                                        <p:tgtEl>
                                          <p:spTgt spid="12"/>
                                        </p:tgtEl>
                                        <p:attrNameLst>
                                          <p:attrName>ppt_x</p:attrName>
                                        </p:attrNameLst>
                                      </p:cBhvr>
                                      <p:tavLst>
                                        <p:tav tm="0">
                                          <p:val>
                                            <p:strVal val="#ppt_x"/>
                                          </p:val>
                                        </p:tav>
                                        <p:tav tm="100000">
                                          <p:val>
                                            <p:strVal val="#ppt_x"/>
                                          </p:val>
                                        </p:tav>
                                      </p:tavLst>
                                    </p:anim>
                                    <p:anim calcmode="lin" valueType="num">
                                      <p:cBhvr additive="base">
                                        <p:cTn id="56" dur="25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250" fill="hold"/>
                                        <p:tgtEl>
                                          <p:spTgt spid="11"/>
                                        </p:tgtEl>
                                        <p:attrNameLst>
                                          <p:attrName>ppt_x</p:attrName>
                                        </p:attrNameLst>
                                      </p:cBhvr>
                                      <p:tavLst>
                                        <p:tav tm="0">
                                          <p:val>
                                            <p:strVal val="#ppt_x"/>
                                          </p:val>
                                        </p:tav>
                                        <p:tav tm="100000">
                                          <p:val>
                                            <p:strVal val="#ppt_x"/>
                                          </p:val>
                                        </p:tav>
                                      </p:tavLst>
                                    </p:anim>
                                    <p:anim calcmode="lin" valueType="num">
                                      <p:cBhvr additive="base">
                                        <p:cTn id="60" dur="25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250" fill="hold"/>
                                        <p:tgtEl>
                                          <p:spTgt spid="19"/>
                                        </p:tgtEl>
                                        <p:attrNameLst>
                                          <p:attrName>ppt_x</p:attrName>
                                        </p:attrNameLst>
                                      </p:cBhvr>
                                      <p:tavLst>
                                        <p:tav tm="0">
                                          <p:val>
                                            <p:strVal val="#ppt_x"/>
                                          </p:val>
                                        </p:tav>
                                        <p:tav tm="100000">
                                          <p:val>
                                            <p:strVal val="#ppt_x"/>
                                          </p:val>
                                        </p:tav>
                                      </p:tavLst>
                                    </p:anim>
                                    <p:anim calcmode="lin" valueType="num">
                                      <p:cBhvr additive="base">
                                        <p:cTn id="64" dur="25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250" fill="hold"/>
                                        <p:tgtEl>
                                          <p:spTgt spid="18"/>
                                        </p:tgtEl>
                                        <p:attrNameLst>
                                          <p:attrName>ppt_x</p:attrName>
                                        </p:attrNameLst>
                                      </p:cBhvr>
                                      <p:tavLst>
                                        <p:tav tm="0">
                                          <p:val>
                                            <p:strVal val="#ppt_x"/>
                                          </p:val>
                                        </p:tav>
                                        <p:tav tm="100000">
                                          <p:val>
                                            <p:strVal val="#ppt_x"/>
                                          </p:val>
                                        </p:tav>
                                      </p:tavLst>
                                    </p:anim>
                                    <p:anim calcmode="lin" valueType="num">
                                      <p:cBhvr additive="base">
                                        <p:cTn id="68" dur="25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9" grpId="0" animBg="1"/>
      <p:bldP spid="7" grpId="0"/>
      <p:bldP spid="11" grpId="0" animBg="1"/>
      <p:bldP spid="12" grpId="0"/>
      <p:bldP spid="8" grpId="0"/>
      <p:bldP spid="14" grpId="0" animBg="1"/>
      <p:bldP spid="15" grpId="0"/>
      <p:bldP spid="16" grpId="0" animBg="1"/>
      <p:bldP spid="17" grpId="0"/>
      <p:bldP spid="18" grpId="0" animBg="1"/>
      <p:bldP spid="19" grpId="0"/>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1617</Words>
  <Application>Microsoft Office PowerPoint</Application>
  <PresentationFormat>Màn hình rộng</PresentationFormat>
  <Paragraphs>342</Paragraphs>
  <Slides>24</Slides>
  <Notes>7</Notes>
  <HiddenSlides>0</HiddenSlides>
  <MMClips>0</MMClips>
  <ScaleCrop>false</ScaleCrop>
  <HeadingPairs>
    <vt:vector size="6" baseType="variant">
      <vt:variant>
        <vt:lpstr>Phông được Dùng</vt:lpstr>
      </vt:variant>
      <vt:variant>
        <vt:i4>8</vt:i4>
      </vt:variant>
      <vt:variant>
        <vt:lpstr>Chủ đề</vt:lpstr>
      </vt:variant>
      <vt:variant>
        <vt:i4>3</vt:i4>
      </vt:variant>
      <vt:variant>
        <vt:lpstr>Tiêu đề Bản chiếu</vt:lpstr>
      </vt:variant>
      <vt:variant>
        <vt:i4>24</vt:i4>
      </vt:variant>
    </vt:vector>
  </HeadingPairs>
  <TitlesOfParts>
    <vt:vector size="35" baseType="lpstr">
      <vt:lpstr>Arial</vt:lpstr>
      <vt:lpstr>Calibri</vt:lpstr>
      <vt:lpstr>Calibri Light</vt:lpstr>
      <vt:lpstr>Lato Hairline</vt:lpstr>
      <vt:lpstr>Lato Light</vt:lpstr>
      <vt:lpstr>Montserrat ExtraBold</vt:lpstr>
      <vt:lpstr>Symbol</vt:lpstr>
      <vt:lpstr>Times New Roman</vt:lpstr>
      <vt:lpstr>Office Theme</vt:lpstr>
      <vt:lpstr>Eglamour template</vt:lpstr>
      <vt:lpstr>1_Eglamour template</vt:lpstr>
      <vt:lpstr>Bản trình bày PowerPoint</vt:lpstr>
      <vt:lpstr>Bản trình bày PowerPoint</vt:lpstr>
      <vt:lpstr>Phân chia công việc </vt:lpstr>
      <vt:lpstr>Khảo sát điểm sinh viên của trường DHXD   </vt:lpstr>
      <vt:lpstr>Mô tả bài toán   </vt:lpstr>
      <vt:lpstr>Đối tượng người dùng hệ thống</vt:lpstr>
      <vt:lpstr>Bản trình bày PowerPoint</vt:lpstr>
      <vt:lpstr>Bản trình bày PowerPoint</vt:lpstr>
      <vt:lpstr>1. Quản lý hồ sơ sinh viên      </vt:lpstr>
      <vt:lpstr>Bản trình bày PowerPoint</vt:lpstr>
      <vt:lpstr>3. Quản lý môn học          </vt:lpstr>
      <vt:lpstr>4. Quản lý điểm của sinh viên</vt:lpstr>
      <vt:lpstr>5. Thống kê,báo cáo</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Hoàng</dc:creator>
  <cp:lastModifiedBy>Đỗ Đình Huynh-65IT3</cp:lastModifiedBy>
  <cp:revision>75</cp:revision>
  <dcterms:created xsi:type="dcterms:W3CDTF">2020-09-11T23:30:18Z</dcterms:created>
  <dcterms:modified xsi:type="dcterms:W3CDTF">2022-01-24T05:09:42Z</dcterms:modified>
</cp:coreProperties>
</file>